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66" r:id="rId2"/>
    <p:sldMasterId id="2147483667" r:id="rId3"/>
  </p:sldMasterIdLst>
  <p:notesMasterIdLst>
    <p:notesMasterId r:id="rId21"/>
  </p:notesMasterIdLst>
  <p:handoutMasterIdLst>
    <p:handoutMasterId r:id="rId22"/>
  </p:handoutMasterIdLst>
  <p:sldIdLst>
    <p:sldId id="672" r:id="rId4"/>
    <p:sldId id="673" r:id="rId5"/>
    <p:sldId id="658" r:id="rId6"/>
    <p:sldId id="659" r:id="rId7"/>
    <p:sldId id="660" r:id="rId8"/>
    <p:sldId id="661" r:id="rId9"/>
    <p:sldId id="662" r:id="rId10"/>
    <p:sldId id="663" r:id="rId11"/>
    <p:sldId id="664" r:id="rId12"/>
    <p:sldId id="665" r:id="rId13"/>
    <p:sldId id="666" r:id="rId14"/>
    <p:sldId id="674" r:id="rId15"/>
    <p:sldId id="667" r:id="rId16"/>
    <p:sldId id="676" r:id="rId17"/>
    <p:sldId id="668" r:id="rId18"/>
    <p:sldId id="669" r:id="rId19"/>
    <p:sldId id="671" r:id="rId20"/>
  </p:sldIdLst>
  <p:sldSz cx="9144000" cy="51450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5pPr>
    <a:lvl6pPr marL="22860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6pPr>
    <a:lvl7pPr marL="27432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7pPr>
    <a:lvl8pPr marL="32004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8pPr>
    <a:lvl9pPr marL="36576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FBFBFB"/>
    <a:srgbClr val="99CCFF"/>
    <a:srgbClr val="6699FF"/>
    <a:srgbClr val="3399FF"/>
    <a:srgbClr val="0099FF"/>
    <a:srgbClr val="C0C0C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9" autoAdjust="0"/>
    <p:restoredTop sz="79035" autoAdjust="0"/>
  </p:normalViewPr>
  <p:slideViewPr>
    <p:cSldViewPr>
      <p:cViewPr varScale="1">
        <p:scale>
          <a:sx n="68" d="100"/>
          <a:sy n="68" d="100"/>
        </p:scale>
        <p:origin x="-858" y="-96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20"/>
    </p:cViewPr>
  </p:sorterViewPr>
  <p:notesViewPr>
    <p:cSldViewPr>
      <p:cViewPr varScale="1">
        <p:scale>
          <a:sx n="58" d="100"/>
          <a:sy n="58" d="100"/>
        </p:scale>
        <p:origin x="-193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A47473C2-F796-4059-8BE0-2406367D31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5F19D99F-74DF-433F-858F-AC65268287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19D99F-74DF-433F-858F-AC652682871F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0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一个主机同时与其他两个主机建立两条</a:t>
            </a:r>
            <a:r>
              <a:rPr lang="en-US" altLang="zh-CN" sz="10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TCP</a:t>
            </a:r>
            <a:r>
              <a:rPr lang="zh-CN" altLang="en-US" sz="10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连接，需要分别为每个连接启动一个重传计时器；</a:t>
            </a:r>
          </a:p>
          <a:p>
            <a:r>
              <a:rPr lang="zh-CN" altLang="en-US" sz="10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设定重传计时器适当的时间值对于协议至关重要。</a:t>
            </a:r>
          </a:p>
          <a:p>
            <a:r>
              <a:rPr lang="zh-CN" altLang="en-US" sz="10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由于互联网在不同时间段的用户数量、流量与传输延迟变化也很大，因此即使相同的两个主机在不同时间建立的</a:t>
            </a:r>
            <a:r>
              <a:rPr lang="en-US" altLang="zh-CN" sz="10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TCP</a:t>
            </a:r>
            <a:r>
              <a:rPr lang="zh-CN" altLang="en-US" sz="10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连接，并且完成同样的访问操作，客户端与服务器端之间的报文传输延迟也不会相同。</a:t>
            </a:r>
          </a:p>
          <a:p>
            <a:r>
              <a:rPr kumimoji="0" lang="zh-CN" altLang="en-US" b="1" dirty="0" smtClean="0">
                <a:solidFill>
                  <a:srgbClr val="2D2DB9"/>
                </a:solidFill>
                <a:ea typeface="宋体" charset="-122"/>
              </a:rPr>
              <a:t>在互联网环境中为</a:t>
            </a:r>
            <a:r>
              <a:rPr kumimoji="0" lang="en-US" altLang="zh-CN" b="1" dirty="0" smtClean="0">
                <a:solidFill>
                  <a:srgbClr val="2D2DB9"/>
                </a:solidFill>
                <a:ea typeface="宋体" charset="-122"/>
              </a:rPr>
              <a:t>TCP</a:t>
            </a:r>
            <a:r>
              <a:rPr kumimoji="0" lang="zh-CN" altLang="en-US" b="1" dirty="0" smtClean="0">
                <a:solidFill>
                  <a:srgbClr val="2D2DB9"/>
                </a:solidFill>
                <a:ea typeface="宋体" charset="-122"/>
              </a:rPr>
              <a:t>连接确定合适的重传定时器数值很困难，不采用静态方法，而使用一种</a:t>
            </a:r>
            <a:r>
              <a:rPr kumimoji="0" lang="zh-CN" altLang="en-US" b="1" dirty="0" smtClean="0">
                <a:solidFill>
                  <a:srgbClr val="FF0000"/>
                </a:solidFill>
                <a:ea typeface="宋体" charset="-122"/>
              </a:rPr>
              <a:t>动态的自适应重传方法</a:t>
            </a:r>
            <a:r>
              <a:rPr kumimoji="0" lang="zh-CN" altLang="en-US" b="1" dirty="0" smtClean="0">
                <a:solidFill>
                  <a:srgbClr val="2D2DB9"/>
                </a:solidFill>
                <a:ea typeface="宋体" charset="-122"/>
              </a:rPr>
              <a:t>。</a:t>
            </a:r>
            <a:endParaRPr lang="zh-CN" altLang="en-US" sz="1000" dirty="0" smtClean="0">
              <a:solidFill>
                <a:srgbClr val="1A3868"/>
              </a:solidFill>
              <a:ea typeface="宋体" charset="-122"/>
              <a:cs typeface="Times New Roman" pitchFamily="18" charset="0"/>
            </a:endParaRPr>
          </a:p>
          <a:p>
            <a:endParaRPr lang="zh-CN" altLang="en-US" dirty="0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zh-CN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α</a:t>
            </a:r>
            <a:r>
              <a:rPr lang="zh-CN" altLang="en-US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决定</a:t>
            </a:r>
            <a:r>
              <a:rPr lang="en-US" altLang="zh-CN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RTT</a:t>
            </a:r>
            <a:r>
              <a:rPr lang="zh-CN" altLang="en-US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对延迟变化的反应速度；当</a:t>
            </a:r>
            <a:r>
              <a:rPr lang="en-US" altLang="zh-CN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α</a:t>
            </a:r>
            <a:r>
              <a:rPr lang="zh-CN" altLang="en-US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接近</a:t>
            </a:r>
            <a:r>
              <a:rPr lang="en-US" altLang="zh-CN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1</a:t>
            </a:r>
            <a:r>
              <a:rPr lang="zh-CN" altLang="en-US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时，短暂的延迟变化对</a:t>
            </a:r>
            <a:r>
              <a:rPr lang="en-US" altLang="zh-CN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RTT</a:t>
            </a:r>
            <a:r>
              <a:rPr lang="zh-CN" altLang="en-US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不起作用；当</a:t>
            </a:r>
            <a:r>
              <a:rPr lang="en-US" altLang="zh-CN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α</a:t>
            </a:r>
            <a:r>
              <a:rPr lang="zh-CN" altLang="en-US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接近</a:t>
            </a:r>
            <a:r>
              <a:rPr lang="en-US" altLang="zh-CN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0</a:t>
            </a:r>
            <a:r>
              <a:rPr lang="zh-CN" altLang="en-US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时，</a:t>
            </a:r>
            <a:r>
              <a:rPr lang="en-US" altLang="zh-CN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RTT</a:t>
            </a:r>
            <a:r>
              <a:rPr lang="zh-CN" altLang="en-US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将紧紧跟随延迟变化。</a:t>
            </a:r>
          </a:p>
          <a:p>
            <a:pPr>
              <a:spcBef>
                <a:spcPct val="10000"/>
              </a:spcBef>
            </a:pPr>
            <a:r>
              <a:rPr lang="en-US" altLang="zh-CN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β</a:t>
            </a:r>
            <a:r>
              <a:rPr lang="zh-CN" altLang="en-US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因子很难确定；当</a:t>
            </a:r>
            <a:r>
              <a:rPr lang="en-US" altLang="zh-CN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β</a:t>
            </a:r>
            <a:r>
              <a:rPr lang="zh-CN" altLang="en-US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接近</a:t>
            </a:r>
            <a:r>
              <a:rPr lang="en-US" altLang="zh-CN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1</a:t>
            </a:r>
            <a:r>
              <a:rPr lang="zh-CN" altLang="en-US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时，</a:t>
            </a:r>
            <a:r>
              <a:rPr lang="en-US" altLang="zh-CN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TCP</a:t>
            </a:r>
            <a:r>
              <a:rPr lang="zh-CN" altLang="en-US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能迅速检测报文丢失，及时重传，减少等待时间，但是可能引起很多重传报文；</a:t>
            </a:r>
            <a:endParaRPr lang="en-US" altLang="zh-CN" sz="900" dirty="0" smtClean="0">
              <a:solidFill>
                <a:srgbClr val="1A3868"/>
              </a:solidFill>
              <a:ea typeface="宋体" charset="-122"/>
              <a:cs typeface="Times New Roman" pitchFamily="18" charset="0"/>
            </a:endParaRPr>
          </a:p>
          <a:p>
            <a:pPr>
              <a:spcBef>
                <a:spcPct val="10000"/>
              </a:spcBef>
            </a:pPr>
            <a:r>
              <a:rPr lang="zh-CN" altLang="en-US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当</a:t>
            </a:r>
            <a:r>
              <a:rPr lang="en-US" altLang="zh-CN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β</a:t>
            </a:r>
            <a:r>
              <a:rPr lang="zh-CN" altLang="en-US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太大时，重传报文减少，但是等待确认的时间太长；</a:t>
            </a:r>
            <a:endParaRPr lang="en-US" altLang="zh-CN" sz="900" dirty="0" smtClean="0">
              <a:solidFill>
                <a:srgbClr val="1A3868"/>
              </a:solidFill>
              <a:ea typeface="宋体" charset="-122"/>
              <a:cs typeface="Times New Roman" pitchFamily="18" charset="0"/>
            </a:endParaRPr>
          </a:p>
          <a:p>
            <a:pPr>
              <a:spcBef>
                <a:spcPct val="10000"/>
              </a:spcBef>
            </a:pPr>
            <a:r>
              <a:rPr lang="zh-CN" altLang="en-US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作为折衷，</a:t>
            </a:r>
            <a:r>
              <a:rPr lang="en-US" altLang="zh-CN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TCP</a:t>
            </a:r>
            <a:r>
              <a:rPr lang="zh-CN" altLang="en-US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推荐</a:t>
            </a:r>
            <a:r>
              <a:rPr lang="en-US" altLang="zh-CN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β=2</a:t>
            </a:r>
            <a:r>
              <a:rPr lang="zh-CN" altLang="en-US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；以往返时间（</a:t>
            </a:r>
            <a:r>
              <a:rPr lang="en-US" altLang="zh-CN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RTT</a:t>
            </a:r>
            <a:r>
              <a:rPr lang="zh-CN" altLang="en-US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）为基础的重传超时可以是动态的。因此，使用最多的是设重传时间为</a:t>
            </a:r>
            <a:r>
              <a:rPr lang="en-US" altLang="zh-CN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RTT</a:t>
            </a:r>
            <a:r>
              <a:rPr lang="zh-CN" altLang="en-US" sz="9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的两倍。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kumimoji="0" lang="en-US" altLang="zh-CN" b="1" smtClean="0">
                <a:solidFill>
                  <a:srgbClr val="2D2DB9"/>
                </a:solidFill>
                <a:ea typeface="宋体" charset="-122"/>
              </a:rPr>
              <a:t>TCP</a:t>
            </a:r>
            <a:r>
              <a:rPr kumimoji="0" lang="zh-CN" altLang="en-US" b="1" smtClean="0">
                <a:solidFill>
                  <a:srgbClr val="2D2DB9"/>
                </a:solidFill>
                <a:ea typeface="宋体" charset="-122"/>
              </a:rPr>
              <a:t>使用两个缓存和一个窗口控制字节流的传输；字节流分成段，打包成</a:t>
            </a:r>
            <a:r>
              <a:rPr kumimoji="0" lang="en-US" altLang="zh-CN" b="1" smtClean="0">
                <a:solidFill>
                  <a:srgbClr val="2D2DB9"/>
                </a:solidFill>
                <a:ea typeface="宋体" charset="-122"/>
              </a:rPr>
              <a:t>TCP</a:t>
            </a:r>
            <a:r>
              <a:rPr kumimoji="0" lang="zh-CN" altLang="en-US" b="1" smtClean="0">
                <a:solidFill>
                  <a:srgbClr val="2D2DB9"/>
                </a:solidFill>
                <a:ea typeface="宋体" charset="-122"/>
              </a:rPr>
              <a:t>报文一起传送、一起确认。</a:t>
            </a:r>
            <a:endParaRPr kumimoji="0" lang="en-US" altLang="zh-CN" b="1" smtClean="0">
              <a:solidFill>
                <a:srgbClr val="2D2DB9"/>
              </a:solidFill>
              <a:ea typeface="宋体" charset="-122"/>
            </a:endParaRPr>
          </a:p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怎样控制字节流的传输呢？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19D99F-74DF-433F-858F-AC652682871F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sz="800" b="1" kern="1200" dirty="0" smtClean="0">
                <a:solidFill>
                  <a:srgbClr val="007D7A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随着数据传输，字节流的状态是不断变化的。窗口就开始滑动。已发送：右边界左移。已发送，没确认：不出窗口，以备重传；接收方没做好准备</a:t>
            </a:r>
            <a:r>
              <a:rPr kumimoji="1" lang="en-US" altLang="zh-CN" sz="800" b="1" kern="1200" dirty="0" smtClean="0">
                <a:solidFill>
                  <a:srgbClr val="007D7A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kumimoji="1" lang="zh-CN" altLang="en-US" sz="800" b="1" kern="1200" dirty="0" smtClean="0">
                <a:solidFill>
                  <a:srgbClr val="007D7A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没有接收缓冲区空间。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19D99F-74DF-433F-858F-AC652682871F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最关键处理确认。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19D99F-74DF-433F-858F-AC652682871F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发送窗口值不能够超过接收窗口值，发送方根据自身的状况，根据接收到的窗口信息发送字节流，不一定要发送整个窗口大小的数据。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19D99F-74DF-433F-858F-AC652682871F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拉回原始状态。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19D99F-74DF-433F-858F-AC652682871F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TCP</a:t>
            </a:r>
            <a:r>
              <a:rPr lang="zh-CN" altLang="en-US" sz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协议设置了</a:t>
            </a:r>
            <a:r>
              <a:rPr lang="en-US" altLang="zh-CN" sz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种计时器：重传定时器、坚持定时器</a:t>
            </a:r>
            <a:r>
              <a:rPr lang="zh-CN" altLang="en-US" sz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zh-CN" altLang="en-US" sz="1200" dirty="0" smtClean="0">
                <a:solidFill>
                  <a:srgbClr val="C00000"/>
                </a:solidFill>
                <a:ea typeface="宋体" charset="-122"/>
                <a:cs typeface="Times New Roman" pitchFamily="18" charset="0"/>
              </a:rPr>
              <a:t>保持定时器（客户机失联）、时间等待定时器（断连）</a:t>
            </a:r>
            <a:endParaRPr lang="en-US" altLang="zh-CN" sz="1200" dirty="0" smtClean="0">
              <a:solidFill>
                <a:srgbClr val="C00000"/>
              </a:solidFill>
              <a:ea typeface="宋体" charset="-122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发送</a:t>
            </a:r>
            <a:r>
              <a:rPr lang="zh-CN" alt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数据的同时启动“</a:t>
            </a:r>
            <a:r>
              <a:rPr lang="zh-CN" altLang="en-US" sz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重传定时器</a:t>
            </a:r>
            <a:r>
              <a:rPr lang="zh-CN" alt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”。</a:t>
            </a:r>
            <a:endParaRPr lang="en-US" altLang="zh-CN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19D99F-74DF-433F-858F-AC652682871F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认为出错，进行重传。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19D99F-74DF-433F-858F-AC652682871F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108575" y="428625"/>
            <a:ext cx="1606550" cy="41449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428625"/>
            <a:ext cx="4670425" cy="4144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C8F44-739E-48EB-AD4D-C945CC7072B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38BDD-494B-468C-B926-F56FDD61286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1C67E-5D66-41DA-B826-451B12A6102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7188" y="1485900"/>
            <a:ext cx="3101975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11563" y="1485900"/>
            <a:ext cx="3103562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0B4B8-D9E9-4D42-9387-3A0EE361622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E5E6-43A7-4268-AA21-9E92EE9760F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AC62C-6CA8-4EDA-90A2-83C6A868807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AD2DE-80CA-4C30-8FD6-AC933D661E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3388A-4BC3-4A67-AFCB-C1851B6A374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A69B7-254C-4B6C-8F26-1A1A2AD79CA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2CA6-ED8C-41B4-A37A-BD9737A8D2B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108575" y="428625"/>
            <a:ext cx="1606550" cy="41449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428625"/>
            <a:ext cx="4670425" cy="4144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C74B-51B4-4DE0-944F-58F3E04BC1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7188" y="1485900"/>
            <a:ext cx="3101975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11563" y="1485900"/>
            <a:ext cx="3103562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108575" y="428625"/>
            <a:ext cx="1606550" cy="41449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428625"/>
            <a:ext cx="4670425" cy="4144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7188" y="1485900"/>
            <a:ext cx="3101975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11563" y="1485900"/>
            <a:ext cx="3103562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8625"/>
            <a:ext cx="642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485900"/>
            <a:ext cx="63579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二级标题</a:t>
            </a:r>
            <a:endParaRPr lang="en-US" altLang="zh-CN" smtClean="0"/>
          </a:p>
          <a:p>
            <a:pPr lvl="1"/>
            <a:r>
              <a:rPr lang="zh-CN" altLang="en-US" smtClean="0"/>
              <a:t>三级标题</a:t>
            </a:r>
          </a:p>
          <a:p>
            <a:pPr lvl="2"/>
            <a:r>
              <a:rPr lang="zh-CN" altLang="en-US" smtClean="0"/>
              <a:t>四级标题</a:t>
            </a:r>
          </a:p>
          <a:p>
            <a:pPr lvl="3"/>
            <a:r>
              <a:rPr lang="zh-CN" altLang="en-US" smtClean="0"/>
              <a:t>五级标题</a:t>
            </a:r>
          </a:p>
          <a:p>
            <a:pPr lvl="4"/>
            <a:r>
              <a:rPr lang="zh-CN" altLang="en-US" smtClean="0"/>
              <a:t>六级标题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673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732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8625"/>
            <a:ext cx="642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485900"/>
            <a:ext cx="63579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二级标题</a:t>
            </a:r>
            <a:endParaRPr lang="en-US" altLang="zh-CN" smtClean="0"/>
          </a:p>
          <a:p>
            <a:pPr lvl="1"/>
            <a:r>
              <a:rPr lang="zh-CN" altLang="en-US" smtClean="0"/>
              <a:t>三级标题</a:t>
            </a:r>
          </a:p>
          <a:p>
            <a:pPr lvl="2"/>
            <a:r>
              <a:rPr lang="zh-CN" altLang="en-US" smtClean="0"/>
              <a:t>四级标题</a:t>
            </a:r>
          </a:p>
          <a:p>
            <a:pPr lvl="3"/>
            <a:r>
              <a:rPr lang="zh-CN" altLang="en-US" smtClean="0"/>
              <a:t>五级标题</a:t>
            </a:r>
          </a:p>
          <a:p>
            <a:pPr lvl="4"/>
            <a:r>
              <a:rPr lang="zh-CN" altLang="en-US" smtClean="0"/>
              <a:t>六级标题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13475" y="4856163"/>
            <a:ext cx="2895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u="none"/>
            </a:lvl1pPr>
          </a:lstStyle>
          <a:p>
            <a:pPr>
              <a:defRPr/>
            </a:pPr>
            <a:fld id="{1414A92A-FACD-46EF-95B9-1D1E3B25970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673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732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8625"/>
            <a:ext cx="642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485900"/>
            <a:ext cx="63579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二级标题</a:t>
            </a:r>
            <a:endParaRPr lang="en-US" altLang="zh-CN" smtClean="0"/>
          </a:p>
          <a:p>
            <a:pPr lvl="1"/>
            <a:r>
              <a:rPr lang="zh-CN" altLang="en-US" smtClean="0"/>
              <a:t>三级标题</a:t>
            </a:r>
          </a:p>
          <a:p>
            <a:pPr lvl="2"/>
            <a:r>
              <a:rPr lang="zh-CN" altLang="en-US" smtClean="0"/>
              <a:t>四级标题</a:t>
            </a:r>
          </a:p>
          <a:p>
            <a:pPr lvl="3"/>
            <a:r>
              <a:rPr lang="zh-CN" altLang="en-US" smtClean="0"/>
              <a:t>五级标题</a:t>
            </a:r>
          </a:p>
          <a:p>
            <a:pPr lvl="4"/>
            <a:r>
              <a:rPr lang="zh-CN" altLang="en-US" smtClean="0"/>
              <a:t>六级标题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673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732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1"/>
          <p:cNvSpPr>
            <a:spLocks noGrp="1"/>
          </p:cNvSpPr>
          <p:nvPr>
            <p:ph type="title" idx="4294967295"/>
          </p:nvPr>
        </p:nvSpPr>
        <p:spPr>
          <a:xfrm>
            <a:off x="3365500" y="2143125"/>
            <a:ext cx="4564063" cy="1020763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zh-CN" altLang="en-US" sz="4000" cap="all" dirty="0">
                <a:solidFill>
                  <a:srgbClr val="003366"/>
                </a:solidFill>
                <a:latin typeface="华文新魏" pitchFamily="2" charset="-122"/>
              </a:rPr>
              <a:t>计算机网络技术</a:t>
            </a:r>
            <a:endParaRPr lang="zh-CN" altLang="en-US" sz="4000" cap="all" dirty="0">
              <a:solidFill>
                <a:srgbClr val="003366"/>
              </a:solidFill>
            </a:endParaRPr>
          </a:p>
        </p:txBody>
      </p:sp>
      <p:sp>
        <p:nvSpPr>
          <p:cNvPr id="39938" name="副标题 2"/>
          <p:cNvSpPr>
            <a:spLocks noGrp="1"/>
          </p:cNvSpPr>
          <p:nvPr>
            <p:ph type="body" idx="4294967295"/>
          </p:nvPr>
        </p:nvSpPr>
        <p:spPr>
          <a:xfrm>
            <a:off x="942975" y="3573463"/>
            <a:ext cx="7772400" cy="1125537"/>
          </a:xfrm>
        </p:spPr>
        <p:txBody>
          <a:bodyPr anchor="b"/>
          <a:lstStyle/>
          <a:p>
            <a:pPr marL="0" indent="0" algn="ctr" eaLnBrk="1" hangingPunct="1">
              <a:buFontTx/>
              <a:buNone/>
            </a:pPr>
            <a:r>
              <a:rPr lang="zh-CN" altLang="en-US" sz="2800" b="1" smtClean="0">
                <a:solidFill>
                  <a:srgbClr val="003366"/>
                </a:solidFill>
                <a:latin typeface="微软雅黑" pitchFamily="34" charset="-122"/>
              </a:rPr>
              <a:t>王宇新</a:t>
            </a:r>
          </a:p>
          <a:p>
            <a:pPr marL="0" indent="0" algn="ctr" eaLnBrk="1" hangingPunct="1">
              <a:buFontTx/>
              <a:buNone/>
            </a:pPr>
            <a:r>
              <a:rPr lang="zh-CN" altLang="en-US" sz="2800" b="1" smtClean="0">
                <a:solidFill>
                  <a:srgbClr val="003366"/>
                </a:solidFill>
                <a:latin typeface="微软雅黑" pitchFamily="34" charset="-122"/>
              </a:rPr>
              <a:t>大连理工大学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标题 1"/>
          <p:cNvSpPr>
            <a:spLocks noGrp="1"/>
          </p:cNvSpPr>
          <p:nvPr>
            <p:ph type="title" idx="4294967295"/>
          </p:nvPr>
        </p:nvSpPr>
        <p:spPr>
          <a:xfrm>
            <a:off x="500063" y="635000"/>
            <a:ext cx="7958137" cy="857250"/>
          </a:xfrm>
        </p:spPr>
        <p:txBody>
          <a:bodyPr/>
          <a:lstStyle/>
          <a:p>
            <a:pPr algn="l"/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二、选择重发策略</a:t>
            </a:r>
          </a:p>
        </p:txBody>
      </p:sp>
      <p:sp>
        <p:nvSpPr>
          <p:cNvPr id="50178" name="内容占位符 2"/>
          <p:cNvSpPr>
            <a:spLocks noGrp="1"/>
          </p:cNvSpPr>
          <p:nvPr>
            <p:ph idx="4294967295"/>
          </p:nvPr>
        </p:nvSpPr>
        <p:spPr>
          <a:xfrm>
            <a:off x="485788" y="1435890"/>
            <a:ext cx="6015038" cy="493712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00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因报文段丢失，接收字节流序号不连续的例子。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2" y="2011295"/>
            <a:ext cx="5607058" cy="120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标题 1"/>
          <p:cNvSpPr>
            <a:spLocks noGrp="1"/>
          </p:cNvSpPr>
          <p:nvPr>
            <p:ph type="title" idx="4294967295"/>
          </p:nvPr>
        </p:nvSpPr>
        <p:spPr>
          <a:xfrm>
            <a:off x="357203" y="715162"/>
            <a:ext cx="6429375" cy="857250"/>
          </a:xfrm>
        </p:spPr>
        <p:txBody>
          <a:bodyPr/>
          <a:lstStyle/>
          <a:p>
            <a:pPr algn="l"/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接收字节流序号不连续的处理方法</a:t>
            </a:r>
          </a:p>
        </p:txBody>
      </p:sp>
      <p:sp>
        <p:nvSpPr>
          <p:cNvPr id="51202" name="内容占位符 2"/>
          <p:cNvSpPr>
            <a:spLocks noGrp="1"/>
          </p:cNvSpPr>
          <p:nvPr>
            <p:ph idx="4294967295"/>
          </p:nvPr>
        </p:nvSpPr>
        <p:spPr>
          <a:xfrm>
            <a:off x="357158" y="1429536"/>
            <a:ext cx="5500726" cy="2571768"/>
          </a:xfrm>
        </p:spPr>
        <p:txBody>
          <a:bodyPr/>
          <a:lstStyle/>
          <a:p>
            <a:pPr>
              <a:lnSpc>
                <a:spcPct val="200000"/>
              </a:lnSpc>
              <a:buFontTx/>
              <a:buNone/>
            </a:pPr>
            <a:r>
              <a:rPr lang="en-US" altLang="zh-CN" sz="2000" b="1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拉回方式</a:t>
            </a:r>
          </a:p>
          <a:p>
            <a:pPr marL="273050" indent="-273050">
              <a:lnSpc>
                <a:spcPct val="130000"/>
              </a:lnSpc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在丢失第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个报文段时，不管之后的报文段是否已经正确接收，从第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个报文段第一个字节序号为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151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开始，重发所有的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个报文段；</a:t>
            </a:r>
            <a:endParaRPr lang="en-US" altLang="zh-CN" sz="20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lnSpc>
                <a:spcPct val="130000"/>
              </a:lnSpc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拉回方式效率很低。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内容占位符 2"/>
          <p:cNvSpPr>
            <a:spLocks/>
          </p:cNvSpPr>
          <p:nvPr/>
        </p:nvSpPr>
        <p:spPr bwMode="auto">
          <a:xfrm>
            <a:off x="571472" y="1123164"/>
            <a:ext cx="5072098" cy="337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200000"/>
              </a:lnSpc>
              <a:spcBef>
                <a:spcPct val="20000"/>
              </a:spcBef>
            </a:pPr>
            <a:r>
              <a:rPr lang="en-US" altLang="zh-CN" sz="2000" u="none" dirty="0" smtClean="0">
                <a:solidFill>
                  <a:srgbClr val="1A3868"/>
                </a:solidFill>
              </a:rPr>
              <a:t>2. </a:t>
            </a:r>
            <a:r>
              <a:rPr lang="zh-CN" altLang="en-US" sz="2000" b="0" u="none" dirty="0" smtClean="0">
                <a:solidFill>
                  <a:srgbClr val="1A3868"/>
                </a:solidFill>
              </a:rPr>
              <a:t>选择</a:t>
            </a:r>
            <a:r>
              <a:rPr lang="zh-CN" altLang="en-US" sz="2000" b="0" u="none" dirty="0">
                <a:solidFill>
                  <a:srgbClr val="1A3868"/>
                </a:solidFill>
              </a:rPr>
              <a:t>重发方式</a:t>
            </a:r>
            <a:r>
              <a:rPr lang="en-US" altLang="zh-CN" sz="2000" b="0" u="none" dirty="0">
                <a:solidFill>
                  <a:srgbClr val="1A3868"/>
                </a:solidFill>
              </a:rPr>
              <a:t>( selective ACK, SACK )</a:t>
            </a:r>
          </a:p>
          <a:p>
            <a:pPr marL="273050" indent="-273050" eaLnBrk="0" hangingPunct="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0" u="none" dirty="0">
                <a:solidFill>
                  <a:srgbClr val="1A3868"/>
                </a:solidFill>
              </a:rPr>
              <a:t>接收端收到与前面接收的字节流序号不连续时，如果这些字节的序号都在接收窗口之内，则首先接收这些字节，然后将丢失的字节流序号通知发送方，</a:t>
            </a:r>
            <a:r>
              <a:rPr lang="zh-CN" altLang="en-US" sz="2000" b="0" u="none" dirty="0">
                <a:solidFill>
                  <a:srgbClr val="C00000"/>
                </a:solidFill>
              </a:rPr>
              <a:t>发送方只需要重发丢失的报文段</a:t>
            </a:r>
            <a:r>
              <a:rPr lang="zh-CN" altLang="en-US" sz="2000" b="0" u="none" dirty="0">
                <a:solidFill>
                  <a:srgbClr val="1A3868"/>
                </a:solidFill>
              </a:rPr>
              <a:t>，而不需要重发已经接收的报文段；</a:t>
            </a:r>
            <a:endParaRPr lang="en-US" altLang="zh-CN" sz="2000" b="0" u="none" dirty="0">
              <a:solidFill>
                <a:srgbClr val="1A38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标题 1"/>
          <p:cNvSpPr>
            <a:spLocks noGrp="1"/>
          </p:cNvSpPr>
          <p:nvPr>
            <p:ph type="title" idx="4294967295"/>
          </p:nvPr>
        </p:nvSpPr>
        <p:spPr>
          <a:xfrm>
            <a:off x="371500" y="689760"/>
            <a:ext cx="7772400" cy="668338"/>
          </a:xfrm>
        </p:spPr>
        <p:txBody>
          <a:bodyPr/>
          <a:lstStyle/>
          <a:p>
            <a:pPr algn="l"/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三、重传计时器</a:t>
            </a:r>
          </a:p>
        </p:txBody>
      </p:sp>
      <p:sp>
        <p:nvSpPr>
          <p:cNvPr id="52226" name="内容占位符 2"/>
          <p:cNvSpPr>
            <a:spLocks noGrp="1"/>
          </p:cNvSpPr>
          <p:nvPr>
            <p:ph idx="4294967295"/>
          </p:nvPr>
        </p:nvSpPr>
        <p:spPr>
          <a:xfrm>
            <a:off x="347672" y="1243013"/>
            <a:ext cx="5581650" cy="46513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重传计时器用来处理报文确认与等待重传时间。</a:t>
            </a:r>
          </a:p>
        </p:txBody>
      </p:sp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1636713"/>
            <a:ext cx="4248150" cy="3422650"/>
          </a:xfrm>
          <a:prstGeom prst="rect">
            <a:avLst/>
          </a:prstGeom>
          <a:noFill/>
        </p:spPr>
      </p:pic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2204956" y="3747631"/>
            <a:ext cx="2147493" cy="130432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 eaLnBrk="0" hangingPunct="0">
              <a:lnSpc>
                <a:spcPct val="120000"/>
              </a:lnSpc>
              <a:spcBef>
                <a:spcPct val="30000"/>
              </a:spcBef>
            </a:pPr>
            <a:r>
              <a:rPr lang="zh-CN" altLang="en-US" sz="2000" b="0" u="none">
                <a:solidFill>
                  <a:srgbClr val="FFFF00"/>
                </a:solidFill>
              </a:rPr>
              <a:t>在重传计数器规定的时间内收到了</a:t>
            </a:r>
            <a:r>
              <a:rPr lang="en-US" altLang="zh-CN" sz="2000" b="0" u="none">
                <a:solidFill>
                  <a:srgbClr val="FFFF00"/>
                </a:solidFill>
              </a:rPr>
              <a:t>ACK</a:t>
            </a:r>
            <a:r>
              <a:rPr lang="zh-CN" altLang="en-US" sz="2000" b="0" u="none">
                <a:solidFill>
                  <a:srgbClr val="FFFF00"/>
                </a:solidFill>
              </a:rPr>
              <a:t>报文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1636713"/>
            <a:ext cx="4391025" cy="3484562"/>
          </a:xfrm>
          <a:prstGeom prst="rect">
            <a:avLst/>
          </a:prstGeom>
          <a:noFill/>
        </p:spPr>
      </p:pic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2204956" y="3747631"/>
            <a:ext cx="2147493" cy="130432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 eaLnBrk="0" hangingPunct="0">
              <a:lnSpc>
                <a:spcPct val="120000"/>
              </a:lnSpc>
              <a:spcBef>
                <a:spcPct val="30000"/>
              </a:spcBef>
            </a:pPr>
            <a:r>
              <a:rPr lang="zh-CN" altLang="en-US" sz="2000" b="0" u="none">
                <a:solidFill>
                  <a:srgbClr val="FFFF00"/>
                </a:solidFill>
              </a:rPr>
              <a:t>在重传计数器规定的时间内没有收到</a:t>
            </a:r>
            <a:r>
              <a:rPr lang="en-US" altLang="zh-CN" sz="2000" b="0" u="none">
                <a:solidFill>
                  <a:srgbClr val="FFFF00"/>
                </a:solidFill>
              </a:rPr>
              <a:t>ACK</a:t>
            </a:r>
            <a:r>
              <a:rPr lang="zh-CN" altLang="en-US" sz="2000" b="0" u="none">
                <a:solidFill>
                  <a:srgbClr val="FFFF00"/>
                </a:solidFill>
              </a:rPr>
              <a:t>报文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371500" y="689760"/>
            <a:ext cx="77724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D7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三、重传计时器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D7A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347672" y="1243013"/>
            <a:ext cx="558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1A386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重传计时器用来处理报文确认与等待重传时间。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1A3868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标题 1"/>
          <p:cNvSpPr>
            <a:spLocks noGrp="1"/>
          </p:cNvSpPr>
          <p:nvPr>
            <p:ph type="title" idx="4294967295"/>
          </p:nvPr>
        </p:nvSpPr>
        <p:spPr>
          <a:xfrm>
            <a:off x="395288" y="769938"/>
            <a:ext cx="6735762" cy="577850"/>
          </a:xfrm>
        </p:spPr>
        <p:txBody>
          <a:bodyPr/>
          <a:lstStyle/>
          <a:p>
            <a:pPr algn="l"/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设定重传计时器的时间值需要注意的问题</a:t>
            </a:r>
          </a:p>
        </p:txBody>
      </p:sp>
      <p:sp>
        <p:nvSpPr>
          <p:cNvPr id="53250" name="内容占位符 2"/>
          <p:cNvSpPr>
            <a:spLocks noGrp="1"/>
          </p:cNvSpPr>
          <p:nvPr>
            <p:ph idx="4294967295"/>
          </p:nvPr>
        </p:nvSpPr>
        <p:spPr>
          <a:xfrm>
            <a:off x="428596" y="1342237"/>
            <a:ext cx="5857916" cy="1944687"/>
          </a:xfrm>
        </p:spPr>
        <p:txBody>
          <a:bodyPr/>
          <a:lstStyle/>
          <a:p>
            <a:pPr marL="273050" indent="-273050">
              <a:lnSpc>
                <a:spcPct val="120000"/>
              </a:lnSpc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需要分别为每个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TCP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连接启动一个重传计时器。</a:t>
            </a:r>
          </a:p>
          <a:p>
            <a:pPr marL="273050" indent="-273050">
              <a:lnSpc>
                <a:spcPct val="120000"/>
              </a:lnSpc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设定适当的时间值至关重要。</a:t>
            </a:r>
          </a:p>
          <a:p>
            <a:pPr marL="273050" indent="-273050">
              <a:lnSpc>
                <a:spcPct val="120000"/>
              </a:lnSpc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实际互联网环境中，客户端与服务器端之间的报文传输延迟变化很大。</a:t>
            </a: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857224" y="3286925"/>
            <a:ext cx="4572032" cy="114300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10000"/>
              </a:spcBef>
            </a:pPr>
            <a:r>
              <a:rPr lang="zh-CN" altLang="en-US" sz="2000" b="0" u="none" dirty="0">
                <a:solidFill>
                  <a:srgbClr val="FFFF00"/>
                </a:solidFill>
              </a:rPr>
              <a:t>设置重传计时器的数值最好采用</a:t>
            </a:r>
          </a:p>
          <a:p>
            <a:pPr algn="ctr" eaLnBrk="0" hangingPunct="0">
              <a:lnSpc>
                <a:spcPct val="150000"/>
              </a:lnSpc>
              <a:spcBef>
                <a:spcPct val="10000"/>
              </a:spcBef>
            </a:pPr>
            <a:r>
              <a:rPr lang="zh-CN" altLang="en-US" sz="2000" b="0" u="none" dirty="0">
                <a:solidFill>
                  <a:srgbClr val="FFFF00"/>
                </a:solidFill>
              </a:rPr>
              <a:t>“动态的自适应重传方法”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标题 1"/>
          <p:cNvSpPr>
            <a:spLocks noGrp="1"/>
          </p:cNvSpPr>
          <p:nvPr>
            <p:ph type="title" idx="4294967295"/>
          </p:nvPr>
        </p:nvSpPr>
        <p:spPr>
          <a:xfrm>
            <a:off x="374650" y="850098"/>
            <a:ext cx="6429375" cy="508000"/>
          </a:xfrm>
        </p:spPr>
        <p:txBody>
          <a:bodyPr/>
          <a:lstStyle/>
          <a:p>
            <a:pPr algn="l"/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计算重传时间的方法</a:t>
            </a:r>
          </a:p>
        </p:txBody>
      </p:sp>
      <p:sp>
        <p:nvSpPr>
          <p:cNvPr id="54274" name="内容占位符 2"/>
          <p:cNvSpPr>
            <a:spLocks noGrp="1"/>
          </p:cNvSpPr>
          <p:nvPr>
            <p:ph idx="4294967295"/>
          </p:nvPr>
        </p:nvSpPr>
        <p:spPr>
          <a:xfrm>
            <a:off x="428596" y="1377554"/>
            <a:ext cx="5500726" cy="3024188"/>
          </a:xfrm>
        </p:spPr>
        <p:txBody>
          <a:bodyPr/>
          <a:lstStyle/>
          <a:p>
            <a:pPr marL="273050" indent="-273050">
              <a:lnSpc>
                <a:spcPct val="110000"/>
              </a:lnSpc>
              <a:spcBef>
                <a:spcPct val="10000"/>
              </a:spcBef>
            </a:pP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对于每个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TCP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连接都要维持一个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RTT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变量，是当前到达目的结点在</a:t>
            </a:r>
            <a:r>
              <a:rPr lang="zh-CN" alt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最佳估计往返延时值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。计算重传时间的公式为：</a:t>
            </a:r>
          </a:p>
          <a:p>
            <a:pPr marL="273050" indent="-273050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FontTx/>
              <a:buNone/>
            </a:pP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Timeout = </a:t>
            </a:r>
            <a:r>
              <a:rPr lang="en-US" altLang="zh-CN" sz="1800" i="1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GB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RTT                           </a:t>
            </a:r>
            <a:endParaRPr lang="zh-CN" altLang="en-US" sz="18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lnSpc>
                <a:spcPct val="110000"/>
              </a:lnSpc>
              <a:spcBef>
                <a:spcPct val="10000"/>
              </a:spcBef>
            </a:pPr>
            <a:r>
              <a:rPr lang="en-US" altLang="zh-CN" sz="1800" i="1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为一个大于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的常数加权因子；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RTT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是一个加权平均值，其计算公式为：</a:t>
            </a:r>
          </a:p>
          <a:p>
            <a:pPr marL="273050" indent="-273050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FontTx/>
              <a:buNone/>
            </a:pP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RTT = α</a:t>
            </a:r>
            <a:r>
              <a:rPr lang="en-GB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旧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RTT+(1-α)</a:t>
            </a:r>
            <a:r>
              <a:rPr lang="en-GB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最新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RTT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测量值</a:t>
            </a:r>
          </a:p>
          <a:p>
            <a:pPr marL="273050" indent="-273050">
              <a:lnSpc>
                <a:spcPct val="110000"/>
              </a:lnSpc>
              <a:spcBef>
                <a:spcPct val="10000"/>
              </a:spcBef>
            </a:pP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旧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RTT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是上一个往返时间估算值；最新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RTT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测量值是实际测出的前一个报文的往返时间（样本）；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也是一个常数加权因子（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0≤α&lt;1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内容占位符 2"/>
          <p:cNvSpPr>
            <a:spLocks noGrp="1"/>
          </p:cNvSpPr>
          <p:nvPr>
            <p:ph idx="4294967295"/>
          </p:nvPr>
        </p:nvSpPr>
        <p:spPr>
          <a:xfrm>
            <a:off x="437505" y="1358098"/>
            <a:ext cx="6115050" cy="3455987"/>
          </a:xfrm>
        </p:spPr>
        <p:txBody>
          <a:bodyPr/>
          <a:lstStyle/>
          <a:p>
            <a:pPr marL="536575" indent="-536575">
              <a:spcBef>
                <a:spcPct val="10000"/>
              </a:spcBef>
              <a:buFontTx/>
              <a:buNone/>
            </a:pP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已知：收到了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个连接的确认报文段，它们比相应的数</a:t>
            </a:r>
            <a:endParaRPr lang="en-US" altLang="zh-CN" sz="18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6575" indent="-536575">
              <a:spcBef>
                <a:spcPct val="10000"/>
              </a:spcBef>
              <a:buFontTx/>
              <a:buNone/>
            </a:pP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据报文段发送时间分别滞后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26ms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32ms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与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24ms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18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6575" indent="-536575">
              <a:spcBef>
                <a:spcPct val="10000"/>
              </a:spcBef>
              <a:buFontTx/>
              <a:buNone/>
            </a:pP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假设：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α=0.9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，旧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RTT=30ms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。</a:t>
            </a:r>
          </a:p>
          <a:p>
            <a:pPr marL="536575" indent="-536575">
              <a:spcBef>
                <a:spcPct val="10000"/>
              </a:spcBef>
              <a:buFontTx/>
              <a:buNone/>
            </a:pP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求：新的估计往返延时值为多少？</a:t>
            </a:r>
            <a:r>
              <a:rPr 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18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6575" indent="-536575">
              <a:spcBef>
                <a:spcPct val="10000"/>
              </a:spcBef>
              <a:buFontTx/>
              <a:buNone/>
            </a:pPr>
            <a:endParaRPr lang="zh-CN" altLang="en-US" sz="18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6575" indent="-536575">
              <a:spcBef>
                <a:spcPct val="10000"/>
              </a:spcBef>
              <a:buFontTx/>
              <a:buNone/>
            </a:pP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解：从题意中可以找出以下的已知条件：</a:t>
            </a:r>
          </a:p>
          <a:p>
            <a:pPr marL="536575" indent="-536575">
              <a:spcBef>
                <a:spcPct val="10000"/>
              </a:spcBef>
              <a:buFontTx/>
              <a:buNone/>
            </a:pP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α=0.9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，旧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RTT=30ms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M1=26ms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M2=32ms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M3=24ms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pPr marL="536575" indent="-536575">
              <a:spcBef>
                <a:spcPct val="10000"/>
              </a:spcBef>
              <a:buFontTx/>
              <a:buNone/>
            </a:pP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根据公式可以计算出：</a:t>
            </a:r>
          </a:p>
          <a:p>
            <a:pPr marL="536575" indent="-536575">
              <a:spcBef>
                <a:spcPct val="10000"/>
              </a:spcBef>
              <a:buFontTx/>
              <a:buNone/>
            </a:pP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       RTT1=0.9×30+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1-0.9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×26≈29.6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）</a:t>
            </a:r>
          </a:p>
          <a:p>
            <a:pPr marL="536575" indent="-536575">
              <a:spcBef>
                <a:spcPct val="10000"/>
              </a:spcBef>
              <a:buFontTx/>
              <a:buNone/>
            </a:pP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       RTT2=0.9×29.6+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1-0.9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×32≈29.8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）</a:t>
            </a:r>
          </a:p>
          <a:p>
            <a:pPr marL="536575" indent="-536575">
              <a:spcBef>
                <a:spcPct val="10000"/>
              </a:spcBef>
              <a:buFontTx/>
              <a:buNone/>
            </a:pP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       RTT3=0.9×29.8+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1-0.9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×24≈29.3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zh-CN" altLang="en-US" sz="18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393026" y="711312"/>
            <a:ext cx="4724168" cy="626811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10000"/>
              </a:spcBef>
            </a:pPr>
            <a:r>
              <a:rPr lang="zh-CN" altLang="en-US" sz="2400" u="none" dirty="0" smtClean="0">
                <a:solidFill>
                  <a:srgbClr val="007D7A"/>
                </a:solidFill>
                <a:ea typeface="+mj-ea"/>
              </a:rPr>
              <a:t>举    例</a:t>
            </a:r>
            <a:endParaRPr lang="zh-CN" altLang="en-US" sz="2400" u="none" dirty="0">
              <a:solidFill>
                <a:srgbClr val="007D7A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6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6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63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3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63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63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2"/>
          <p:cNvSpPr>
            <a:spLocks noChangeArrowheads="1"/>
          </p:cNvSpPr>
          <p:nvPr/>
        </p:nvSpPr>
        <p:spPr bwMode="auto">
          <a:xfrm>
            <a:off x="500063" y="1511300"/>
            <a:ext cx="5214937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u="none" dirty="0">
                <a:solidFill>
                  <a:srgbClr val="194D19"/>
                </a:solidFill>
                <a:latin typeface="华文新魏" pitchFamily="2" charset="-122"/>
              </a:rPr>
              <a:t>第五章   </a:t>
            </a:r>
            <a:r>
              <a:rPr lang="zh-CN" altLang="en-US" u="none" dirty="0" smtClean="0">
                <a:solidFill>
                  <a:srgbClr val="194D19"/>
                </a:solidFill>
                <a:latin typeface="华文新魏" pitchFamily="2" charset="-122"/>
              </a:rPr>
              <a:t>传输</a:t>
            </a:r>
            <a:r>
              <a:rPr lang="zh-CN" altLang="en-US" u="none" dirty="0">
                <a:solidFill>
                  <a:srgbClr val="194D19"/>
                </a:solidFill>
                <a:latin typeface="华文新魏" pitchFamily="2" charset="-122"/>
              </a:rPr>
              <a:t>层</a:t>
            </a:r>
            <a:r>
              <a:rPr lang="zh-CN" altLang="en-US" u="none" dirty="0" smtClean="0">
                <a:solidFill>
                  <a:srgbClr val="194D19"/>
                </a:solidFill>
                <a:latin typeface="华文新魏" pitchFamily="2" charset="-122"/>
              </a:rPr>
              <a:t>协议与</a:t>
            </a:r>
            <a:r>
              <a:rPr lang="zh-CN" altLang="en-US" u="none" dirty="0">
                <a:solidFill>
                  <a:srgbClr val="194D19"/>
                </a:solidFill>
                <a:latin typeface="华文新魏" pitchFamily="2" charset="-122"/>
              </a:rPr>
              <a:t>传输层软件编程方法 </a:t>
            </a:r>
            <a:endParaRPr lang="en-US" altLang="zh-CN" u="none" dirty="0">
              <a:solidFill>
                <a:srgbClr val="194D19"/>
              </a:solidFill>
              <a:latin typeface="华文新魏" pitchFamily="2" charset="-122"/>
            </a:endParaRPr>
          </a:p>
          <a:p>
            <a:pPr algn="ctr"/>
            <a:endParaRPr lang="en-US" altLang="zh-CN" sz="1400" u="none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u="none" dirty="0">
                <a:solidFill>
                  <a:srgbClr val="002060"/>
                </a:solidFill>
              </a:rPr>
              <a:t>第四节 </a:t>
            </a:r>
            <a:r>
              <a:rPr lang="en-US" altLang="zh-CN" sz="2400" u="none" dirty="0">
                <a:solidFill>
                  <a:srgbClr val="002060"/>
                </a:solidFill>
              </a:rPr>
              <a:t>TCP</a:t>
            </a:r>
            <a:r>
              <a:rPr lang="zh-CN" altLang="en-US" sz="2400" u="none" dirty="0">
                <a:solidFill>
                  <a:srgbClr val="002060"/>
                </a:solidFill>
              </a:rPr>
              <a:t>滑动窗口与差错控制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内容占位符 2"/>
          <p:cNvSpPr>
            <a:spLocks noGrp="1"/>
          </p:cNvSpPr>
          <p:nvPr>
            <p:ph idx="4294967295"/>
          </p:nvPr>
        </p:nvSpPr>
        <p:spPr>
          <a:xfrm>
            <a:off x="428597" y="1332721"/>
            <a:ext cx="5572164" cy="324008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TCP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协议的设计特点：</a:t>
            </a:r>
          </a:p>
          <a:p>
            <a:pPr marL="273050" indent="-273050">
              <a:lnSpc>
                <a:spcPct val="110000"/>
              </a:lnSpc>
              <a:spcBef>
                <a:spcPts val="600"/>
              </a:spcBef>
            </a:pP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应用进程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将数据作为一个字节流发送，没有长度限制。依靠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TCP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连接顺序传送字节流，没有差错、丢失与重复。</a:t>
            </a:r>
          </a:p>
          <a:p>
            <a:pPr marL="273050" indent="-273050">
              <a:lnSpc>
                <a:spcPct val="110000"/>
              </a:lnSpc>
              <a:spcBef>
                <a:spcPts val="600"/>
              </a:spcBef>
            </a:pPr>
            <a:r>
              <a:rPr lang="en-US" altLang="zh-C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分组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在传输过程中出错不可避免，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TCP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必须提供差错控制。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TCP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差错控制的实现方法：</a:t>
            </a:r>
            <a:endParaRPr lang="en-US" altLang="zh-CN" sz="20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lnSpc>
                <a:spcPct val="110000"/>
              </a:lnSpc>
              <a:spcBef>
                <a:spcPts val="600"/>
              </a:spcBef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校验和（差错检测）、确认和超时重传。</a:t>
            </a:r>
          </a:p>
        </p:txBody>
      </p:sp>
      <p:sp>
        <p:nvSpPr>
          <p:cNvPr id="41986" name="内容占位符 2"/>
          <p:cNvSpPr>
            <a:spLocks/>
          </p:cNvSpPr>
          <p:nvPr/>
        </p:nvSpPr>
        <p:spPr bwMode="auto">
          <a:xfrm>
            <a:off x="395288" y="844550"/>
            <a:ext cx="5689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400" u="none" dirty="0">
                <a:solidFill>
                  <a:srgbClr val="007D7A"/>
                </a:solidFill>
                <a:ea typeface="+mj-ea"/>
              </a:rPr>
              <a:t>TCP</a:t>
            </a:r>
            <a:r>
              <a:rPr lang="zh-CN" altLang="en-US" sz="2400" u="none" dirty="0">
                <a:solidFill>
                  <a:srgbClr val="007D7A"/>
                </a:solidFill>
                <a:ea typeface="+mj-ea"/>
              </a:rPr>
              <a:t>差错控制的设计思想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标题 1"/>
          <p:cNvSpPr>
            <a:spLocks noGrp="1"/>
          </p:cNvSpPr>
          <p:nvPr>
            <p:ph type="title" idx="4294967295"/>
          </p:nvPr>
        </p:nvSpPr>
        <p:spPr>
          <a:xfrm>
            <a:off x="401632" y="754848"/>
            <a:ext cx="3455988" cy="603250"/>
          </a:xfrm>
        </p:spPr>
        <p:txBody>
          <a:bodyPr/>
          <a:lstStyle/>
          <a:p>
            <a:pPr algn="l"/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一、滑动窗口</a:t>
            </a:r>
          </a:p>
        </p:txBody>
      </p:sp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8098"/>
            <a:ext cx="3173355" cy="33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内容占位符 2"/>
          <p:cNvSpPr>
            <a:spLocks/>
          </p:cNvSpPr>
          <p:nvPr/>
        </p:nvSpPr>
        <p:spPr bwMode="auto">
          <a:xfrm>
            <a:off x="3563939" y="1643850"/>
            <a:ext cx="229394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5000"/>
              </a:lnSpc>
              <a:spcBef>
                <a:spcPct val="30000"/>
              </a:spcBef>
            </a:pPr>
            <a:r>
              <a:rPr lang="en-US" altLang="zh-CN" sz="2000" b="0" u="none" dirty="0">
                <a:solidFill>
                  <a:srgbClr val="1A3868"/>
                </a:solidFill>
              </a:rPr>
              <a:t>TCP</a:t>
            </a:r>
            <a:r>
              <a:rPr lang="zh-CN" altLang="en-US" sz="2000" b="0" u="none" dirty="0">
                <a:solidFill>
                  <a:srgbClr val="1A3868"/>
                </a:solidFill>
              </a:rPr>
              <a:t>协议使用以字节为单位的</a:t>
            </a:r>
            <a:r>
              <a:rPr lang="zh-CN" altLang="en-US" sz="2000" b="0" u="none" dirty="0">
                <a:solidFill>
                  <a:srgbClr val="C00000"/>
                </a:solidFill>
              </a:rPr>
              <a:t>滑动窗口协议</a:t>
            </a:r>
            <a:r>
              <a:rPr lang="zh-CN" altLang="en-US" sz="2000" b="0" u="none" dirty="0">
                <a:solidFill>
                  <a:srgbClr val="1A3868"/>
                </a:solidFill>
              </a:rPr>
              <a:t> </a:t>
            </a:r>
            <a:r>
              <a:rPr lang="en-US" altLang="zh-CN" sz="2000" b="0" u="none" dirty="0">
                <a:solidFill>
                  <a:srgbClr val="1A3868"/>
                </a:solidFill>
              </a:rPr>
              <a:t>(sliding-windows protocol) </a:t>
            </a:r>
            <a:r>
              <a:rPr lang="zh-CN" altLang="en-US" sz="2000" b="0" u="none" dirty="0">
                <a:solidFill>
                  <a:srgbClr val="1A3868"/>
                </a:solidFill>
              </a:rPr>
              <a:t>来</a:t>
            </a:r>
            <a:r>
              <a:rPr lang="zh-CN" altLang="en-US" sz="2000" b="0" u="none" dirty="0">
                <a:solidFill>
                  <a:srgbClr val="C00000"/>
                </a:solidFill>
              </a:rPr>
              <a:t>控制字节流的发送、接收与重传</a:t>
            </a:r>
            <a:r>
              <a:rPr lang="zh-CN" altLang="en-US" sz="2000" b="0" u="none" dirty="0">
                <a:solidFill>
                  <a:srgbClr val="1A3868"/>
                </a:solidFill>
              </a:rPr>
              <a:t>。</a:t>
            </a:r>
            <a:endParaRPr lang="en-US" altLang="zh-CN" sz="2000" b="0" u="none" dirty="0">
              <a:solidFill>
                <a:srgbClr val="1A3868"/>
              </a:solidFill>
            </a:endParaRPr>
          </a:p>
        </p:txBody>
      </p:sp>
      <p:sp>
        <p:nvSpPr>
          <p:cNvPr id="43012" name="内容占位符 2"/>
          <p:cNvSpPr>
            <a:spLocks/>
          </p:cNvSpPr>
          <p:nvPr/>
        </p:nvSpPr>
        <p:spPr bwMode="auto">
          <a:xfrm>
            <a:off x="395288" y="3148013"/>
            <a:ext cx="40322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 eaLnBrk="0" hangingPunct="0">
              <a:spcBef>
                <a:spcPct val="30000"/>
              </a:spcBef>
              <a:buFontTx/>
              <a:buChar char="•"/>
            </a:pPr>
            <a:endParaRPr lang="en-US" altLang="zh-CN" sz="1600" u="none">
              <a:solidFill>
                <a:srgbClr val="2D2DB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内容占位符 2"/>
          <p:cNvSpPr>
            <a:spLocks noGrp="1"/>
          </p:cNvSpPr>
          <p:nvPr>
            <p:ph idx="4294967295"/>
          </p:nvPr>
        </p:nvSpPr>
        <p:spPr>
          <a:xfrm>
            <a:off x="395288" y="915988"/>
            <a:ext cx="7772400" cy="714375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kern="1200" dirty="0" smtClean="0">
                <a:solidFill>
                  <a:srgbClr val="007D7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传输的字节流的状态分类</a:t>
            </a:r>
          </a:p>
        </p:txBody>
      </p:sp>
      <p:grpSp>
        <p:nvGrpSpPr>
          <p:cNvPr id="45058" name="Group 96"/>
          <p:cNvGrpSpPr>
            <a:grpSpLocks/>
          </p:cNvGrpSpPr>
          <p:nvPr/>
        </p:nvGrpSpPr>
        <p:grpSpPr bwMode="auto">
          <a:xfrm>
            <a:off x="357738" y="1649069"/>
            <a:ext cx="5776340" cy="1923607"/>
            <a:chOff x="134" y="1213"/>
            <a:chExt cx="4014" cy="1371"/>
          </a:xfrm>
        </p:grpSpPr>
        <p:sp>
          <p:nvSpPr>
            <p:cNvPr id="45059" name="Rectangle 91"/>
            <p:cNvSpPr>
              <a:spLocks noChangeArrowheads="1"/>
            </p:cNvSpPr>
            <p:nvPr/>
          </p:nvSpPr>
          <p:spPr bwMode="auto">
            <a:xfrm>
              <a:off x="1471" y="2392"/>
              <a:ext cx="11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2000" b="0" u="none">
                  <a:solidFill>
                    <a:srgbClr val="1A3868"/>
                  </a:solidFill>
                </a:rPr>
                <a:t>字节流传输方向</a:t>
              </a:r>
            </a:p>
          </p:txBody>
        </p:sp>
        <p:sp>
          <p:nvSpPr>
            <p:cNvPr id="45060" name="Rectangle 4"/>
            <p:cNvSpPr>
              <a:spLocks noChangeArrowheads="1"/>
            </p:cNvSpPr>
            <p:nvPr/>
          </p:nvSpPr>
          <p:spPr bwMode="auto">
            <a:xfrm>
              <a:off x="134" y="1213"/>
              <a:ext cx="852" cy="860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61" name="Rectangle 5"/>
            <p:cNvSpPr>
              <a:spLocks noChangeArrowheads="1"/>
            </p:cNvSpPr>
            <p:nvPr/>
          </p:nvSpPr>
          <p:spPr bwMode="auto">
            <a:xfrm>
              <a:off x="153" y="1213"/>
              <a:ext cx="821" cy="8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62" name="Rectangle 6"/>
            <p:cNvSpPr>
              <a:spLocks noChangeArrowheads="1"/>
            </p:cNvSpPr>
            <p:nvPr/>
          </p:nvSpPr>
          <p:spPr bwMode="auto">
            <a:xfrm>
              <a:off x="974" y="1213"/>
              <a:ext cx="924" cy="860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974" y="1213"/>
              <a:ext cx="924" cy="8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1898" y="1213"/>
              <a:ext cx="1386" cy="860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65" name="Rectangle 9"/>
            <p:cNvSpPr>
              <a:spLocks noChangeArrowheads="1"/>
            </p:cNvSpPr>
            <p:nvPr/>
          </p:nvSpPr>
          <p:spPr bwMode="auto">
            <a:xfrm>
              <a:off x="1898" y="1213"/>
              <a:ext cx="1386" cy="8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66" name="Rectangle 10"/>
            <p:cNvSpPr>
              <a:spLocks noChangeArrowheads="1"/>
            </p:cNvSpPr>
            <p:nvPr/>
          </p:nvSpPr>
          <p:spPr bwMode="auto">
            <a:xfrm>
              <a:off x="3284" y="1213"/>
              <a:ext cx="821" cy="860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67" name="Rectangle 11"/>
            <p:cNvSpPr>
              <a:spLocks noChangeArrowheads="1"/>
            </p:cNvSpPr>
            <p:nvPr/>
          </p:nvSpPr>
          <p:spPr bwMode="auto">
            <a:xfrm>
              <a:off x="3284" y="1213"/>
              <a:ext cx="821" cy="8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68" name="Rectangle 12"/>
            <p:cNvSpPr>
              <a:spLocks noChangeArrowheads="1"/>
            </p:cNvSpPr>
            <p:nvPr/>
          </p:nvSpPr>
          <p:spPr bwMode="auto">
            <a:xfrm>
              <a:off x="3591" y="1273"/>
              <a:ext cx="155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69" name="Rectangle 13"/>
            <p:cNvSpPr>
              <a:spLocks noChangeArrowheads="1"/>
            </p:cNvSpPr>
            <p:nvPr/>
          </p:nvSpPr>
          <p:spPr bwMode="auto">
            <a:xfrm>
              <a:off x="3591" y="1273"/>
              <a:ext cx="155" cy="25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0" name="Rectangle 14"/>
            <p:cNvSpPr>
              <a:spLocks noChangeArrowheads="1"/>
            </p:cNvSpPr>
            <p:nvPr/>
          </p:nvSpPr>
          <p:spPr bwMode="auto">
            <a:xfrm>
              <a:off x="3438" y="1273"/>
              <a:ext cx="153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1" name="Rectangle 15"/>
            <p:cNvSpPr>
              <a:spLocks noChangeArrowheads="1"/>
            </p:cNvSpPr>
            <p:nvPr/>
          </p:nvSpPr>
          <p:spPr bwMode="auto">
            <a:xfrm>
              <a:off x="3438" y="1273"/>
              <a:ext cx="153" cy="25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2" name="Rectangle 16"/>
            <p:cNvSpPr>
              <a:spLocks noChangeArrowheads="1"/>
            </p:cNvSpPr>
            <p:nvPr/>
          </p:nvSpPr>
          <p:spPr bwMode="auto">
            <a:xfrm>
              <a:off x="3475" y="1332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18</a:t>
              </a:r>
              <a:endParaRPr lang="en-US" altLang="zh-CN"/>
            </a:p>
          </p:txBody>
        </p:sp>
        <p:sp>
          <p:nvSpPr>
            <p:cNvPr id="45073" name="Rectangle 17"/>
            <p:cNvSpPr>
              <a:spLocks noChangeArrowheads="1"/>
            </p:cNvSpPr>
            <p:nvPr/>
          </p:nvSpPr>
          <p:spPr bwMode="auto">
            <a:xfrm>
              <a:off x="3632" y="133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17</a:t>
              </a:r>
              <a:endParaRPr lang="en-US" altLang="zh-CN"/>
            </a:p>
          </p:txBody>
        </p:sp>
        <p:sp>
          <p:nvSpPr>
            <p:cNvPr id="45074" name="Rectangle 18"/>
            <p:cNvSpPr>
              <a:spLocks noChangeArrowheads="1"/>
            </p:cNvSpPr>
            <p:nvPr/>
          </p:nvSpPr>
          <p:spPr bwMode="auto">
            <a:xfrm>
              <a:off x="3746" y="1273"/>
              <a:ext cx="154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5" name="Rectangle 19"/>
            <p:cNvSpPr>
              <a:spLocks noChangeArrowheads="1"/>
            </p:cNvSpPr>
            <p:nvPr/>
          </p:nvSpPr>
          <p:spPr bwMode="auto">
            <a:xfrm>
              <a:off x="3746" y="1273"/>
              <a:ext cx="154" cy="25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6" name="Rectangle 20"/>
            <p:cNvSpPr>
              <a:spLocks noChangeArrowheads="1"/>
            </p:cNvSpPr>
            <p:nvPr/>
          </p:nvSpPr>
          <p:spPr bwMode="auto">
            <a:xfrm>
              <a:off x="3789" y="133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16</a:t>
              </a:r>
              <a:endParaRPr lang="en-US" altLang="zh-CN"/>
            </a:p>
          </p:txBody>
        </p:sp>
        <p:sp>
          <p:nvSpPr>
            <p:cNvPr id="45077" name="Rectangle 21"/>
            <p:cNvSpPr>
              <a:spLocks noChangeArrowheads="1"/>
            </p:cNvSpPr>
            <p:nvPr/>
          </p:nvSpPr>
          <p:spPr bwMode="auto">
            <a:xfrm>
              <a:off x="3284" y="1273"/>
              <a:ext cx="154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8" name="Rectangle 22"/>
            <p:cNvSpPr>
              <a:spLocks noChangeArrowheads="1"/>
            </p:cNvSpPr>
            <p:nvPr/>
          </p:nvSpPr>
          <p:spPr bwMode="auto">
            <a:xfrm>
              <a:off x="3284" y="1273"/>
              <a:ext cx="154" cy="25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9" name="Rectangle 23"/>
            <p:cNvSpPr>
              <a:spLocks noChangeArrowheads="1"/>
            </p:cNvSpPr>
            <p:nvPr/>
          </p:nvSpPr>
          <p:spPr bwMode="auto">
            <a:xfrm>
              <a:off x="3320" y="1332"/>
              <a:ext cx="9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19</a:t>
              </a:r>
              <a:endParaRPr lang="en-US" altLang="zh-CN"/>
            </a:p>
          </p:txBody>
        </p:sp>
        <p:sp>
          <p:nvSpPr>
            <p:cNvPr id="45080" name="Rectangle 24"/>
            <p:cNvSpPr>
              <a:spLocks noChangeArrowheads="1"/>
            </p:cNvSpPr>
            <p:nvPr/>
          </p:nvSpPr>
          <p:spPr bwMode="auto">
            <a:xfrm>
              <a:off x="2975" y="1273"/>
              <a:ext cx="155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1" name="Rectangle 25"/>
            <p:cNvSpPr>
              <a:spLocks noChangeArrowheads="1"/>
            </p:cNvSpPr>
            <p:nvPr/>
          </p:nvSpPr>
          <p:spPr bwMode="auto">
            <a:xfrm>
              <a:off x="2975" y="1273"/>
              <a:ext cx="155" cy="25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2" name="Rectangle 26"/>
            <p:cNvSpPr>
              <a:spLocks noChangeArrowheads="1"/>
            </p:cNvSpPr>
            <p:nvPr/>
          </p:nvSpPr>
          <p:spPr bwMode="auto">
            <a:xfrm>
              <a:off x="2821" y="1273"/>
              <a:ext cx="154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3" name="Rectangle 27"/>
            <p:cNvSpPr>
              <a:spLocks noChangeArrowheads="1"/>
            </p:cNvSpPr>
            <p:nvPr/>
          </p:nvSpPr>
          <p:spPr bwMode="auto">
            <a:xfrm>
              <a:off x="2821" y="1273"/>
              <a:ext cx="154" cy="25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4" name="Rectangle 28"/>
            <p:cNvSpPr>
              <a:spLocks noChangeArrowheads="1"/>
            </p:cNvSpPr>
            <p:nvPr/>
          </p:nvSpPr>
          <p:spPr bwMode="auto">
            <a:xfrm>
              <a:off x="2859" y="1332"/>
              <a:ext cx="9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22</a:t>
              </a:r>
              <a:endParaRPr lang="en-US" altLang="zh-CN"/>
            </a:p>
          </p:txBody>
        </p:sp>
        <p:sp>
          <p:nvSpPr>
            <p:cNvPr id="45085" name="Rectangle 29"/>
            <p:cNvSpPr>
              <a:spLocks noChangeArrowheads="1"/>
            </p:cNvSpPr>
            <p:nvPr/>
          </p:nvSpPr>
          <p:spPr bwMode="auto">
            <a:xfrm>
              <a:off x="3021" y="133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21</a:t>
              </a:r>
              <a:endParaRPr lang="en-US" altLang="zh-CN"/>
            </a:p>
          </p:txBody>
        </p:sp>
        <p:sp>
          <p:nvSpPr>
            <p:cNvPr id="45086" name="Rectangle 30"/>
            <p:cNvSpPr>
              <a:spLocks noChangeArrowheads="1"/>
            </p:cNvSpPr>
            <p:nvPr/>
          </p:nvSpPr>
          <p:spPr bwMode="auto">
            <a:xfrm>
              <a:off x="3130" y="1273"/>
              <a:ext cx="154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7" name="Rectangle 31"/>
            <p:cNvSpPr>
              <a:spLocks noChangeArrowheads="1"/>
            </p:cNvSpPr>
            <p:nvPr/>
          </p:nvSpPr>
          <p:spPr bwMode="auto">
            <a:xfrm>
              <a:off x="3130" y="1273"/>
              <a:ext cx="154" cy="25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8" name="Rectangle 32"/>
            <p:cNvSpPr>
              <a:spLocks noChangeArrowheads="1"/>
            </p:cNvSpPr>
            <p:nvPr/>
          </p:nvSpPr>
          <p:spPr bwMode="auto">
            <a:xfrm>
              <a:off x="3170" y="1332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20</a:t>
              </a:r>
              <a:endParaRPr lang="en-US" altLang="zh-CN"/>
            </a:p>
          </p:txBody>
        </p:sp>
        <p:sp>
          <p:nvSpPr>
            <p:cNvPr id="45089" name="Rectangle 33"/>
            <p:cNvSpPr>
              <a:spLocks noChangeArrowheads="1"/>
            </p:cNvSpPr>
            <p:nvPr/>
          </p:nvSpPr>
          <p:spPr bwMode="auto">
            <a:xfrm>
              <a:off x="2667" y="1273"/>
              <a:ext cx="154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0" name="Rectangle 34"/>
            <p:cNvSpPr>
              <a:spLocks noChangeArrowheads="1"/>
            </p:cNvSpPr>
            <p:nvPr/>
          </p:nvSpPr>
          <p:spPr bwMode="auto">
            <a:xfrm>
              <a:off x="2667" y="1273"/>
              <a:ext cx="154" cy="25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1" name="Rectangle 35"/>
            <p:cNvSpPr>
              <a:spLocks noChangeArrowheads="1"/>
            </p:cNvSpPr>
            <p:nvPr/>
          </p:nvSpPr>
          <p:spPr bwMode="auto">
            <a:xfrm>
              <a:off x="2709" y="133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23</a:t>
              </a:r>
              <a:endParaRPr lang="en-US" altLang="zh-CN"/>
            </a:p>
          </p:txBody>
        </p:sp>
        <p:sp>
          <p:nvSpPr>
            <p:cNvPr id="45092" name="Rectangle 36"/>
            <p:cNvSpPr>
              <a:spLocks noChangeArrowheads="1"/>
            </p:cNvSpPr>
            <p:nvPr/>
          </p:nvSpPr>
          <p:spPr bwMode="auto">
            <a:xfrm>
              <a:off x="2360" y="1273"/>
              <a:ext cx="154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3" name="Rectangle 37"/>
            <p:cNvSpPr>
              <a:spLocks noChangeArrowheads="1"/>
            </p:cNvSpPr>
            <p:nvPr/>
          </p:nvSpPr>
          <p:spPr bwMode="auto">
            <a:xfrm>
              <a:off x="2360" y="1273"/>
              <a:ext cx="154" cy="25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4" name="Rectangle 38"/>
            <p:cNvSpPr>
              <a:spLocks noChangeArrowheads="1"/>
            </p:cNvSpPr>
            <p:nvPr/>
          </p:nvSpPr>
          <p:spPr bwMode="auto">
            <a:xfrm>
              <a:off x="2206" y="1273"/>
              <a:ext cx="154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5" name="Rectangle 39"/>
            <p:cNvSpPr>
              <a:spLocks noChangeArrowheads="1"/>
            </p:cNvSpPr>
            <p:nvPr/>
          </p:nvSpPr>
          <p:spPr bwMode="auto">
            <a:xfrm>
              <a:off x="2206" y="1273"/>
              <a:ext cx="154" cy="25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6" name="Rectangle 40"/>
            <p:cNvSpPr>
              <a:spLocks noChangeArrowheads="1"/>
            </p:cNvSpPr>
            <p:nvPr/>
          </p:nvSpPr>
          <p:spPr bwMode="auto">
            <a:xfrm>
              <a:off x="2247" y="1332"/>
              <a:ext cx="9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26</a:t>
              </a:r>
              <a:endParaRPr lang="en-US" altLang="zh-CN"/>
            </a:p>
          </p:txBody>
        </p:sp>
        <p:sp>
          <p:nvSpPr>
            <p:cNvPr id="45097" name="Rectangle 41"/>
            <p:cNvSpPr>
              <a:spLocks noChangeArrowheads="1"/>
            </p:cNvSpPr>
            <p:nvPr/>
          </p:nvSpPr>
          <p:spPr bwMode="auto">
            <a:xfrm>
              <a:off x="2403" y="1332"/>
              <a:ext cx="9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25</a:t>
              </a:r>
              <a:endParaRPr lang="en-US" altLang="zh-CN"/>
            </a:p>
          </p:txBody>
        </p:sp>
        <p:sp>
          <p:nvSpPr>
            <p:cNvPr id="45098" name="Rectangle 42"/>
            <p:cNvSpPr>
              <a:spLocks noChangeArrowheads="1"/>
            </p:cNvSpPr>
            <p:nvPr/>
          </p:nvSpPr>
          <p:spPr bwMode="auto">
            <a:xfrm>
              <a:off x="2514" y="1273"/>
              <a:ext cx="153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9" name="Rectangle 43"/>
            <p:cNvSpPr>
              <a:spLocks noChangeArrowheads="1"/>
            </p:cNvSpPr>
            <p:nvPr/>
          </p:nvSpPr>
          <p:spPr bwMode="auto">
            <a:xfrm>
              <a:off x="2514" y="1273"/>
              <a:ext cx="153" cy="25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00" name="Rectangle 44"/>
            <p:cNvSpPr>
              <a:spLocks noChangeArrowheads="1"/>
            </p:cNvSpPr>
            <p:nvPr/>
          </p:nvSpPr>
          <p:spPr bwMode="auto">
            <a:xfrm>
              <a:off x="2558" y="133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24</a:t>
              </a:r>
              <a:endParaRPr lang="en-US" altLang="zh-CN"/>
            </a:p>
          </p:txBody>
        </p:sp>
        <p:sp>
          <p:nvSpPr>
            <p:cNvPr id="45101" name="Rectangle 45"/>
            <p:cNvSpPr>
              <a:spLocks noChangeArrowheads="1"/>
            </p:cNvSpPr>
            <p:nvPr/>
          </p:nvSpPr>
          <p:spPr bwMode="auto">
            <a:xfrm>
              <a:off x="2052" y="1273"/>
              <a:ext cx="154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02" name="Rectangle 46"/>
            <p:cNvSpPr>
              <a:spLocks noChangeArrowheads="1"/>
            </p:cNvSpPr>
            <p:nvPr/>
          </p:nvSpPr>
          <p:spPr bwMode="auto">
            <a:xfrm>
              <a:off x="2052" y="1273"/>
              <a:ext cx="154" cy="25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03" name="Rectangle 47"/>
            <p:cNvSpPr>
              <a:spLocks noChangeArrowheads="1"/>
            </p:cNvSpPr>
            <p:nvPr/>
          </p:nvSpPr>
          <p:spPr bwMode="auto">
            <a:xfrm>
              <a:off x="2091" y="133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27</a:t>
              </a:r>
              <a:endParaRPr lang="en-US" altLang="zh-CN"/>
            </a:p>
          </p:txBody>
        </p:sp>
        <p:sp>
          <p:nvSpPr>
            <p:cNvPr id="45104" name="Rectangle 48"/>
            <p:cNvSpPr>
              <a:spLocks noChangeArrowheads="1"/>
            </p:cNvSpPr>
            <p:nvPr/>
          </p:nvSpPr>
          <p:spPr bwMode="auto">
            <a:xfrm>
              <a:off x="1744" y="1273"/>
              <a:ext cx="154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05" name="Rectangle 49"/>
            <p:cNvSpPr>
              <a:spLocks noChangeArrowheads="1"/>
            </p:cNvSpPr>
            <p:nvPr/>
          </p:nvSpPr>
          <p:spPr bwMode="auto">
            <a:xfrm>
              <a:off x="1744" y="1273"/>
              <a:ext cx="154" cy="25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06" name="Rectangle 50"/>
            <p:cNvSpPr>
              <a:spLocks noChangeArrowheads="1"/>
            </p:cNvSpPr>
            <p:nvPr/>
          </p:nvSpPr>
          <p:spPr bwMode="auto">
            <a:xfrm>
              <a:off x="1590" y="1273"/>
              <a:ext cx="154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07" name="Rectangle 51"/>
            <p:cNvSpPr>
              <a:spLocks noChangeArrowheads="1"/>
            </p:cNvSpPr>
            <p:nvPr/>
          </p:nvSpPr>
          <p:spPr bwMode="auto">
            <a:xfrm>
              <a:off x="1590" y="1273"/>
              <a:ext cx="154" cy="25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08" name="Rectangle 52"/>
            <p:cNvSpPr>
              <a:spLocks noChangeArrowheads="1"/>
            </p:cNvSpPr>
            <p:nvPr/>
          </p:nvSpPr>
          <p:spPr bwMode="auto">
            <a:xfrm>
              <a:off x="1628" y="133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30</a:t>
              </a:r>
              <a:endParaRPr lang="en-US" altLang="zh-CN"/>
            </a:p>
          </p:txBody>
        </p:sp>
        <p:sp>
          <p:nvSpPr>
            <p:cNvPr id="45109" name="Rectangle 53"/>
            <p:cNvSpPr>
              <a:spLocks noChangeArrowheads="1"/>
            </p:cNvSpPr>
            <p:nvPr/>
          </p:nvSpPr>
          <p:spPr bwMode="auto">
            <a:xfrm>
              <a:off x="1784" y="133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29</a:t>
              </a:r>
              <a:endParaRPr lang="en-US" altLang="zh-CN"/>
            </a:p>
          </p:txBody>
        </p:sp>
        <p:sp>
          <p:nvSpPr>
            <p:cNvPr id="45110" name="Rectangle 54"/>
            <p:cNvSpPr>
              <a:spLocks noChangeArrowheads="1"/>
            </p:cNvSpPr>
            <p:nvPr/>
          </p:nvSpPr>
          <p:spPr bwMode="auto">
            <a:xfrm>
              <a:off x="1898" y="1273"/>
              <a:ext cx="154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11" name="Rectangle 55"/>
            <p:cNvSpPr>
              <a:spLocks noChangeArrowheads="1"/>
            </p:cNvSpPr>
            <p:nvPr/>
          </p:nvSpPr>
          <p:spPr bwMode="auto">
            <a:xfrm>
              <a:off x="1898" y="1273"/>
              <a:ext cx="154" cy="25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12" name="Rectangle 56"/>
            <p:cNvSpPr>
              <a:spLocks noChangeArrowheads="1"/>
            </p:cNvSpPr>
            <p:nvPr/>
          </p:nvSpPr>
          <p:spPr bwMode="auto">
            <a:xfrm>
              <a:off x="1942" y="1332"/>
              <a:ext cx="9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28</a:t>
              </a:r>
              <a:endParaRPr lang="en-US" altLang="zh-CN"/>
            </a:p>
          </p:txBody>
        </p:sp>
        <p:sp>
          <p:nvSpPr>
            <p:cNvPr id="45113" name="Rectangle 57"/>
            <p:cNvSpPr>
              <a:spLocks noChangeArrowheads="1"/>
            </p:cNvSpPr>
            <p:nvPr/>
          </p:nvSpPr>
          <p:spPr bwMode="auto">
            <a:xfrm>
              <a:off x="1436" y="1273"/>
              <a:ext cx="154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14" name="Rectangle 58"/>
            <p:cNvSpPr>
              <a:spLocks noChangeArrowheads="1"/>
            </p:cNvSpPr>
            <p:nvPr/>
          </p:nvSpPr>
          <p:spPr bwMode="auto">
            <a:xfrm>
              <a:off x="1436" y="1273"/>
              <a:ext cx="154" cy="25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15" name="Rectangle 59"/>
            <p:cNvSpPr>
              <a:spLocks noChangeArrowheads="1"/>
            </p:cNvSpPr>
            <p:nvPr/>
          </p:nvSpPr>
          <p:spPr bwMode="auto">
            <a:xfrm>
              <a:off x="1472" y="133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31</a:t>
              </a:r>
              <a:endParaRPr lang="en-US" altLang="zh-CN"/>
            </a:p>
          </p:txBody>
        </p:sp>
        <p:sp>
          <p:nvSpPr>
            <p:cNvPr id="45116" name="Rectangle 60"/>
            <p:cNvSpPr>
              <a:spLocks noChangeArrowheads="1"/>
            </p:cNvSpPr>
            <p:nvPr/>
          </p:nvSpPr>
          <p:spPr bwMode="auto">
            <a:xfrm>
              <a:off x="1128" y="1273"/>
              <a:ext cx="154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17" name="Rectangle 61"/>
            <p:cNvSpPr>
              <a:spLocks noChangeArrowheads="1"/>
            </p:cNvSpPr>
            <p:nvPr/>
          </p:nvSpPr>
          <p:spPr bwMode="auto">
            <a:xfrm>
              <a:off x="1128" y="1273"/>
              <a:ext cx="154" cy="25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18" name="Rectangle 62"/>
            <p:cNvSpPr>
              <a:spLocks noChangeArrowheads="1"/>
            </p:cNvSpPr>
            <p:nvPr/>
          </p:nvSpPr>
          <p:spPr bwMode="auto">
            <a:xfrm>
              <a:off x="974" y="1273"/>
              <a:ext cx="154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19" name="Rectangle 63"/>
            <p:cNvSpPr>
              <a:spLocks noChangeArrowheads="1"/>
            </p:cNvSpPr>
            <p:nvPr/>
          </p:nvSpPr>
          <p:spPr bwMode="auto">
            <a:xfrm>
              <a:off x="974" y="1273"/>
              <a:ext cx="154" cy="25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20" name="Rectangle 64"/>
            <p:cNvSpPr>
              <a:spLocks noChangeArrowheads="1"/>
            </p:cNvSpPr>
            <p:nvPr/>
          </p:nvSpPr>
          <p:spPr bwMode="auto">
            <a:xfrm>
              <a:off x="1011" y="133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34</a:t>
              </a:r>
              <a:endParaRPr lang="en-US" altLang="zh-CN"/>
            </a:p>
          </p:txBody>
        </p:sp>
        <p:sp>
          <p:nvSpPr>
            <p:cNvPr id="45121" name="Rectangle 65"/>
            <p:cNvSpPr>
              <a:spLocks noChangeArrowheads="1"/>
            </p:cNvSpPr>
            <p:nvPr/>
          </p:nvSpPr>
          <p:spPr bwMode="auto">
            <a:xfrm>
              <a:off x="1174" y="133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33</a:t>
              </a:r>
              <a:endParaRPr lang="en-US" altLang="zh-CN"/>
            </a:p>
          </p:txBody>
        </p:sp>
        <p:sp>
          <p:nvSpPr>
            <p:cNvPr id="45122" name="Rectangle 66"/>
            <p:cNvSpPr>
              <a:spLocks noChangeArrowheads="1"/>
            </p:cNvSpPr>
            <p:nvPr/>
          </p:nvSpPr>
          <p:spPr bwMode="auto">
            <a:xfrm>
              <a:off x="1282" y="1273"/>
              <a:ext cx="154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23" name="Rectangle 67"/>
            <p:cNvSpPr>
              <a:spLocks noChangeArrowheads="1"/>
            </p:cNvSpPr>
            <p:nvPr/>
          </p:nvSpPr>
          <p:spPr bwMode="auto">
            <a:xfrm>
              <a:off x="1282" y="1273"/>
              <a:ext cx="154" cy="25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24" name="Rectangle 68"/>
            <p:cNvSpPr>
              <a:spLocks noChangeArrowheads="1"/>
            </p:cNvSpPr>
            <p:nvPr/>
          </p:nvSpPr>
          <p:spPr bwMode="auto">
            <a:xfrm>
              <a:off x="1323" y="133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32</a:t>
              </a:r>
              <a:endParaRPr lang="en-US" altLang="zh-CN"/>
            </a:p>
          </p:txBody>
        </p:sp>
        <p:sp>
          <p:nvSpPr>
            <p:cNvPr id="45125" name="Rectangle 69"/>
            <p:cNvSpPr>
              <a:spLocks noChangeArrowheads="1"/>
            </p:cNvSpPr>
            <p:nvPr/>
          </p:nvSpPr>
          <p:spPr bwMode="auto">
            <a:xfrm>
              <a:off x="820" y="1273"/>
              <a:ext cx="154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26" name="Rectangle 70"/>
            <p:cNvSpPr>
              <a:spLocks noChangeArrowheads="1"/>
            </p:cNvSpPr>
            <p:nvPr/>
          </p:nvSpPr>
          <p:spPr bwMode="auto">
            <a:xfrm>
              <a:off x="820" y="1273"/>
              <a:ext cx="154" cy="25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27" name="Rectangle 71"/>
            <p:cNvSpPr>
              <a:spLocks noChangeArrowheads="1"/>
            </p:cNvSpPr>
            <p:nvPr/>
          </p:nvSpPr>
          <p:spPr bwMode="auto">
            <a:xfrm>
              <a:off x="862" y="133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35</a:t>
              </a:r>
              <a:endParaRPr lang="en-US" altLang="zh-CN"/>
            </a:p>
          </p:txBody>
        </p:sp>
        <p:sp>
          <p:nvSpPr>
            <p:cNvPr id="45128" name="Rectangle 72"/>
            <p:cNvSpPr>
              <a:spLocks noChangeArrowheads="1"/>
            </p:cNvSpPr>
            <p:nvPr/>
          </p:nvSpPr>
          <p:spPr bwMode="auto">
            <a:xfrm>
              <a:off x="512" y="1273"/>
              <a:ext cx="154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29" name="Rectangle 73"/>
            <p:cNvSpPr>
              <a:spLocks noChangeArrowheads="1"/>
            </p:cNvSpPr>
            <p:nvPr/>
          </p:nvSpPr>
          <p:spPr bwMode="auto">
            <a:xfrm>
              <a:off x="512" y="1273"/>
              <a:ext cx="154" cy="25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30" name="Rectangle 74"/>
            <p:cNvSpPr>
              <a:spLocks noChangeArrowheads="1"/>
            </p:cNvSpPr>
            <p:nvPr/>
          </p:nvSpPr>
          <p:spPr bwMode="auto">
            <a:xfrm>
              <a:off x="358" y="1273"/>
              <a:ext cx="154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31" name="Rectangle 75"/>
            <p:cNvSpPr>
              <a:spLocks noChangeArrowheads="1"/>
            </p:cNvSpPr>
            <p:nvPr/>
          </p:nvSpPr>
          <p:spPr bwMode="auto">
            <a:xfrm>
              <a:off x="358" y="1273"/>
              <a:ext cx="154" cy="25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32" name="Rectangle 76"/>
            <p:cNvSpPr>
              <a:spLocks noChangeArrowheads="1"/>
            </p:cNvSpPr>
            <p:nvPr/>
          </p:nvSpPr>
          <p:spPr bwMode="auto">
            <a:xfrm>
              <a:off x="400" y="133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38</a:t>
              </a:r>
              <a:endParaRPr lang="en-US" altLang="zh-CN"/>
            </a:p>
          </p:txBody>
        </p:sp>
        <p:sp>
          <p:nvSpPr>
            <p:cNvPr id="45133" name="Rectangle 77"/>
            <p:cNvSpPr>
              <a:spLocks noChangeArrowheads="1"/>
            </p:cNvSpPr>
            <p:nvPr/>
          </p:nvSpPr>
          <p:spPr bwMode="auto">
            <a:xfrm>
              <a:off x="556" y="133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37</a:t>
              </a:r>
              <a:endParaRPr lang="en-US" altLang="zh-CN"/>
            </a:p>
          </p:txBody>
        </p:sp>
        <p:sp>
          <p:nvSpPr>
            <p:cNvPr id="45134" name="Rectangle 78"/>
            <p:cNvSpPr>
              <a:spLocks noChangeArrowheads="1"/>
            </p:cNvSpPr>
            <p:nvPr/>
          </p:nvSpPr>
          <p:spPr bwMode="auto">
            <a:xfrm>
              <a:off x="666" y="1273"/>
              <a:ext cx="154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35" name="Rectangle 79"/>
            <p:cNvSpPr>
              <a:spLocks noChangeArrowheads="1"/>
            </p:cNvSpPr>
            <p:nvPr/>
          </p:nvSpPr>
          <p:spPr bwMode="auto">
            <a:xfrm>
              <a:off x="666" y="1273"/>
              <a:ext cx="154" cy="25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36" name="Rectangle 80"/>
            <p:cNvSpPr>
              <a:spLocks noChangeArrowheads="1"/>
            </p:cNvSpPr>
            <p:nvPr/>
          </p:nvSpPr>
          <p:spPr bwMode="auto">
            <a:xfrm>
              <a:off x="712" y="133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36</a:t>
              </a:r>
              <a:endParaRPr lang="en-US" altLang="zh-CN"/>
            </a:p>
          </p:txBody>
        </p:sp>
        <p:sp>
          <p:nvSpPr>
            <p:cNvPr id="45137" name="Rectangle 81"/>
            <p:cNvSpPr>
              <a:spLocks noChangeArrowheads="1"/>
            </p:cNvSpPr>
            <p:nvPr/>
          </p:nvSpPr>
          <p:spPr bwMode="auto">
            <a:xfrm>
              <a:off x="3513" y="1554"/>
              <a:ext cx="32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600" u="none">
                  <a:solidFill>
                    <a:srgbClr val="C00000"/>
                  </a:solidFill>
                </a:rPr>
                <a:t>第</a:t>
              </a:r>
              <a:r>
                <a:rPr lang="en-US" altLang="zh-CN" sz="1600" u="none">
                  <a:solidFill>
                    <a:srgbClr val="C00000"/>
                  </a:solidFill>
                </a:rPr>
                <a:t>1</a:t>
              </a:r>
              <a:r>
                <a:rPr lang="zh-CN" altLang="en-US" sz="1600" u="none">
                  <a:solidFill>
                    <a:srgbClr val="C00000"/>
                  </a:solidFill>
                </a:rPr>
                <a:t>类</a:t>
              </a:r>
            </a:p>
          </p:txBody>
        </p:sp>
        <p:sp>
          <p:nvSpPr>
            <p:cNvPr id="45138" name="Rectangle 82"/>
            <p:cNvSpPr>
              <a:spLocks noChangeArrowheads="1"/>
            </p:cNvSpPr>
            <p:nvPr/>
          </p:nvSpPr>
          <p:spPr bwMode="auto">
            <a:xfrm>
              <a:off x="3308" y="1773"/>
              <a:ext cx="79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/>
              <a:r>
                <a:rPr lang="zh-CN" altLang="en-US" sz="1200" u="none" dirty="0">
                  <a:solidFill>
                    <a:srgbClr val="1A3868"/>
                  </a:solidFill>
                </a:rPr>
                <a:t>已发送且被确认</a:t>
              </a:r>
              <a:endParaRPr lang="en-US" altLang="zh-CN" sz="1200" u="none" dirty="0">
                <a:solidFill>
                  <a:srgbClr val="1A3868"/>
                </a:solidFill>
              </a:endParaRPr>
            </a:p>
          </p:txBody>
        </p:sp>
        <p:sp>
          <p:nvSpPr>
            <p:cNvPr id="45139" name="Rectangle 83"/>
            <p:cNvSpPr>
              <a:spLocks noChangeArrowheads="1"/>
            </p:cNvSpPr>
            <p:nvPr/>
          </p:nvSpPr>
          <p:spPr bwMode="auto">
            <a:xfrm>
              <a:off x="3254" y="1905"/>
              <a:ext cx="89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u="none" dirty="0">
                  <a:solidFill>
                    <a:srgbClr val="1A3868"/>
                  </a:solidFill>
                </a:rPr>
                <a:t>(19</a:t>
              </a:r>
              <a:r>
                <a:rPr lang="zh-CN" altLang="en-US" sz="1200" u="none" dirty="0">
                  <a:solidFill>
                    <a:srgbClr val="1A3868"/>
                  </a:solidFill>
                </a:rPr>
                <a:t>个字节</a:t>
              </a:r>
              <a:r>
                <a:rPr lang="en-US" altLang="zh-CN" sz="1200" u="none" dirty="0">
                  <a:solidFill>
                    <a:srgbClr val="1A3868"/>
                  </a:solidFill>
                </a:rPr>
                <a:t>)</a:t>
              </a:r>
            </a:p>
          </p:txBody>
        </p:sp>
        <p:sp>
          <p:nvSpPr>
            <p:cNvPr id="45140" name="Rectangle 84"/>
            <p:cNvSpPr>
              <a:spLocks noChangeArrowheads="1"/>
            </p:cNvSpPr>
            <p:nvPr/>
          </p:nvSpPr>
          <p:spPr bwMode="auto">
            <a:xfrm>
              <a:off x="1970" y="1825"/>
              <a:ext cx="119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/>
              <a:r>
                <a:rPr lang="zh-CN" altLang="en-US" sz="1200" u="none" dirty="0">
                  <a:solidFill>
                    <a:srgbClr val="1A3868"/>
                  </a:solidFill>
                </a:rPr>
                <a:t>已发送，但没有被确认</a:t>
              </a:r>
            </a:p>
          </p:txBody>
        </p:sp>
        <p:sp>
          <p:nvSpPr>
            <p:cNvPr id="45141" name="Rectangle 85"/>
            <p:cNvSpPr>
              <a:spLocks noChangeArrowheads="1"/>
            </p:cNvSpPr>
            <p:nvPr/>
          </p:nvSpPr>
          <p:spPr bwMode="auto">
            <a:xfrm>
              <a:off x="1069" y="1753"/>
              <a:ext cx="76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200" u="none">
                  <a:solidFill>
                    <a:srgbClr val="1A3868"/>
                  </a:solidFill>
                </a:rPr>
                <a:t>尚未发送，但接</a:t>
              </a:r>
            </a:p>
            <a:p>
              <a:pPr algn="ctr" eaLnBrk="0" hangingPunct="0"/>
              <a:r>
                <a:rPr lang="zh-CN" altLang="en-US" sz="1200" u="none">
                  <a:solidFill>
                    <a:srgbClr val="1A3868"/>
                  </a:solidFill>
                </a:rPr>
                <a:t>收端已准备好接收</a:t>
              </a:r>
            </a:p>
          </p:txBody>
        </p:sp>
        <p:sp>
          <p:nvSpPr>
            <p:cNvPr id="45142" name="Rectangle 86"/>
            <p:cNvSpPr>
              <a:spLocks noChangeArrowheads="1"/>
            </p:cNvSpPr>
            <p:nvPr/>
          </p:nvSpPr>
          <p:spPr bwMode="auto">
            <a:xfrm>
              <a:off x="204" y="1709"/>
              <a:ext cx="642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200" u="none" dirty="0" smtClean="0">
                  <a:solidFill>
                    <a:srgbClr val="1A3868"/>
                  </a:solidFill>
                </a:rPr>
                <a:t>   尚未</a:t>
              </a:r>
              <a:r>
                <a:rPr lang="zh-CN" altLang="en-US" sz="1200" u="none" dirty="0">
                  <a:solidFill>
                    <a:srgbClr val="1A3868"/>
                  </a:solidFill>
                </a:rPr>
                <a:t>发送</a:t>
              </a:r>
              <a:r>
                <a:rPr lang="zh-CN" altLang="en-US" sz="1200" u="none" dirty="0" smtClean="0">
                  <a:solidFill>
                    <a:srgbClr val="1A3868"/>
                  </a:solidFill>
                </a:rPr>
                <a:t>，</a:t>
              </a:r>
              <a:endParaRPr lang="en-US" altLang="zh-CN" sz="1200" u="none" dirty="0" smtClean="0">
                <a:solidFill>
                  <a:srgbClr val="1A3868"/>
                </a:solidFill>
              </a:endParaRPr>
            </a:p>
            <a:p>
              <a:pPr algn="ctr" eaLnBrk="0" hangingPunct="0"/>
              <a:r>
                <a:rPr lang="zh-CN" altLang="en-US" sz="1200" u="none" dirty="0" smtClean="0">
                  <a:solidFill>
                    <a:srgbClr val="1A3868"/>
                  </a:solidFill>
                </a:rPr>
                <a:t>且接收</a:t>
              </a:r>
              <a:r>
                <a:rPr lang="zh-CN" altLang="en-US" sz="1200" u="none" dirty="0">
                  <a:solidFill>
                    <a:srgbClr val="1A3868"/>
                  </a:solidFill>
                </a:rPr>
                <a:t>方</a:t>
              </a:r>
              <a:r>
                <a:rPr lang="zh-CN" altLang="en-US" sz="1200" u="none" dirty="0" smtClean="0">
                  <a:solidFill>
                    <a:srgbClr val="1A3868"/>
                  </a:solidFill>
                </a:rPr>
                <a:t>没有</a:t>
              </a:r>
              <a:endParaRPr lang="en-US" altLang="zh-CN" sz="1200" u="none" dirty="0" smtClean="0">
                <a:solidFill>
                  <a:srgbClr val="1A3868"/>
                </a:solidFill>
              </a:endParaRPr>
            </a:p>
            <a:p>
              <a:pPr algn="ctr" eaLnBrk="0" hangingPunct="0"/>
              <a:r>
                <a:rPr lang="zh-CN" altLang="en-US" sz="1200" u="none" dirty="0" smtClean="0">
                  <a:solidFill>
                    <a:srgbClr val="1A3868"/>
                  </a:solidFill>
                </a:rPr>
                <a:t>做好</a:t>
              </a:r>
              <a:r>
                <a:rPr lang="zh-CN" altLang="en-US" sz="1200" u="none" dirty="0">
                  <a:solidFill>
                    <a:srgbClr val="1A3868"/>
                  </a:solidFill>
                </a:rPr>
                <a:t>准备</a:t>
              </a:r>
            </a:p>
          </p:txBody>
        </p:sp>
        <p:sp>
          <p:nvSpPr>
            <p:cNvPr id="45143" name="Rectangle 87"/>
            <p:cNvSpPr>
              <a:spLocks noChangeArrowheads="1"/>
            </p:cNvSpPr>
            <p:nvPr/>
          </p:nvSpPr>
          <p:spPr bwMode="auto">
            <a:xfrm>
              <a:off x="180" y="1312"/>
              <a:ext cx="13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700" b="0" u="none">
                  <a:solidFill>
                    <a:srgbClr val="000000"/>
                  </a:solidFill>
                  <a:ea typeface="宋体" charset="-122"/>
                </a:rPr>
                <a:t>…</a:t>
              </a:r>
              <a:endParaRPr lang="en-US" altLang="zh-CN">
                <a:ea typeface="宋体" charset="-122"/>
              </a:endParaRPr>
            </a:p>
          </p:txBody>
        </p:sp>
        <p:sp>
          <p:nvSpPr>
            <p:cNvPr id="45144" name="Rectangle 88"/>
            <p:cNvSpPr>
              <a:spLocks noChangeArrowheads="1"/>
            </p:cNvSpPr>
            <p:nvPr/>
          </p:nvSpPr>
          <p:spPr bwMode="auto">
            <a:xfrm>
              <a:off x="3928" y="1341"/>
              <a:ext cx="13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700" b="0" u="none">
                  <a:solidFill>
                    <a:srgbClr val="000000"/>
                  </a:solidFill>
                  <a:ea typeface="宋体" charset="-122"/>
                </a:rPr>
                <a:t>…</a:t>
              </a:r>
              <a:endParaRPr lang="en-US" altLang="zh-CN">
                <a:ea typeface="宋体" charset="-122"/>
              </a:endParaRPr>
            </a:p>
          </p:txBody>
        </p:sp>
        <p:sp>
          <p:nvSpPr>
            <p:cNvPr id="45145" name="Freeform 89"/>
            <p:cNvSpPr>
              <a:spLocks/>
            </p:cNvSpPr>
            <p:nvPr/>
          </p:nvSpPr>
          <p:spPr bwMode="auto">
            <a:xfrm>
              <a:off x="179" y="2184"/>
              <a:ext cx="3900" cy="150"/>
            </a:xfrm>
            <a:custGeom>
              <a:avLst/>
              <a:gdLst>
                <a:gd name="T0" fmla="*/ 6191246 w 5396"/>
                <a:gd name="T1" fmla="*/ 119985 h 129"/>
                <a:gd name="T2" fmla="*/ 6109783 w 5396"/>
                <a:gd name="T3" fmla="*/ 0 h 129"/>
                <a:gd name="T4" fmla="*/ 6109783 w 5396"/>
                <a:gd name="T5" fmla="*/ 79374 h 129"/>
                <a:gd name="T6" fmla="*/ 0 w 5396"/>
                <a:gd name="T7" fmla="*/ 79374 h 129"/>
                <a:gd name="T8" fmla="*/ 0 w 5396"/>
                <a:gd name="T9" fmla="*/ 158750 h 129"/>
                <a:gd name="T10" fmla="*/ 6109783 w 5396"/>
                <a:gd name="T11" fmla="*/ 158750 h 129"/>
                <a:gd name="T12" fmla="*/ 6109783 w 5396"/>
                <a:gd name="T13" fmla="*/ 238124 h 129"/>
                <a:gd name="T14" fmla="*/ 6191246 w 5396"/>
                <a:gd name="T15" fmla="*/ 119985 h 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96"/>
                <a:gd name="T25" fmla="*/ 0 h 129"/>
                <a:gd name="T26" fmla="*/ 5396 w 5396"/>
                <a:gd name="T27" fmla="*/ 129 h 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96" h="129">
                  <a:moveTo>
                    <a:pt x="5396" y="65"/>
                  </a:moveTo>
                  <a:lnTo>
                    <a:pt x="5325" y="0"/>
                  </a:lnTo>
                  <a:lnTo>
                    <a:pt x="5325" y="43"/>
                  </a:lnTo>
                  <a:lnTo>
                    <a:pt x="0" y="43"/>
                  </a:lnTo>
                  <a:lnTo>
                    <a:pt x="0" y="86"/>
                  </a:lnTo>
                  <a:lnTo>
                    <a:pt x="5325" y="86"/>
                  </a:lnTo>
                  <a:lnTo>
                    <a:pt x="5325" y="129"/>
                  </a:lnTo>
                  <a:lnTo>
                    <a:pt x="5396" y="65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46" name="Freeform 90"/>
            <p:cNvSpPr>
              <a:spLocks/>
            </p:cNvSpPr>
            <p:nvPr/>
          </p:nvSpPr>
          <p:spPr bwMode="auto">
            <a:xfrm>
              <a:off x="189" y="2196"/>
              <a:ext cx="3900" cy="150"/>
            </a:xfrm>
            <a:custGeom>
              <a:avLst/>
              <a:gdLst>
                <a:gd name="T0" fmla="*/ 6191246 w 5396"/>
                <a:gd name="T1" fmla="*/ 119985 h 129"/>
                <a:gd name="T2" fmla="*/ 6109783 w 5396"/>
                <a:gd name="T3" fmla="*/ 0 h 129"/>
                <a:gd name="T4" fmla="*/ 6109783 w 5396"/>
                <a:gd name="T5" fmla="*/ 79374 h 129"/>
                <a:gd name="T6" fmla="*/ 0 w 5396"/>
                <a:gd name="T7" fmla="*/ 79374 h 129"/>
                <a:gd name="T8" fmla="*/ 0 w 5396"/>
                <a:gd name="T9" fmla="*/ 158750 h 129"/>
                <a:gd name="T10" fmla="*/ 6109783 w 5396"/>
                <a:gd name="T11" fmla="*/ 158750 h 129"/>
                <a:gd name="T12" fmla="*/ 6109783 w 5396"/>
                <a:gd name="T13" fmla="*/ 238124 h 129"/>
                <a:gd name="T14" fmla="*/ 6191246 w 5396"/>
                <a:gd name="T15" fmla="*/ 119985 h 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96"/>
                <a:gd name="T25" fmla="*/ 0 h 129"/>
                <a:gd name="T26" fmla="*/ 5396 w 5396"/>
                <a:gd name="T27" fmla="*/ 129 h 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96" h="129">
                  <a:moveTo>
                    <a:pt x="5396" y="65"/>
                  </a:moveTo>
                  <a:lnTo>
                    <a:pt x="5325" y="0"/>
                  </a:lnTo>
                  <a:lnTo>
                    <a:pt x="5325" y="43"/>
                  </a:lnTo>
                  <a:lnTo>
                    <a:pt x="0" y="43"/>
                  </a:lnTo>
                  <a:lnTo>
                    <a:pt x="0" y="86"/>
                  </a:lnTo>
                  <a:lnTo>
                    <a:pt x="5325" y="86"/>
                  </a:lnTo>
                  <a:lnTo>
                    <a:pt x="5325" y="129"/>
                  </a:lnTo>
                  <a:lnTo>
                    <a:pt x="5396" y="65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47" name="Rectangle 92"/>
            <p:cNvSpPr>
              <a:spLocks noChangeArrowheads="1"/>
            </p:cNvSpPr>
            <p:nvPr/>
          </p:nvSpPr>
          <p:spPr bwMode="auto">
            <a:xfrm>
              <a:off x="2388" y="1566"/>
              <a:ext cx="32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600" u="none">
                  <a:solidFill>
                    <a:srgbClr val="C00000"/>
                  </a:solidFill>
                </a:rPr>
                <a:t>第</a:t>
              </a:r>
              <a:r>
                <a:rPr lang="en-US" altLang="zh-CN" sz="1600" u="none">
                  <a:solidFill>
                    <a:srgbClr val="C00000"/>
                  </a:solidFill>
                </a:rPr>
                <a:t>2</a:t>
              </a:r>
              <a:r>
                <a:rPr lang="zh-CN" altLang="en-US" sz="1600" u="none">
                  <a:solidFill>
                    <a:srgbClr val="C00000"/>
                  </a:solidFill>
                </a:rPr>
                <a:t>类</a:t>
              </a:r>
            </a:p>
          </p:txBody>
        </p:sp>
        <p:sp>
          <p:nvSpPr>
            <p:cNvPr id="45148" name="Rectangle 93"/>
            <p:cNvSpPr>
              <a:spLocks noChangeArrowheads="1"/>
            </p:cNvSpPr>
            <p:nvPr/>
          </p:nvSpPr>
          <p:spPr bwMode="auto">
            <a:xfrm>
              <a:off x="1239" y="1561"/>
              <a:ext cx="32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600" u="none">
                  <a:solidFill>
                    <a:srgbClr val="C00000"/>
                  </a:solidFill>
                </a:rPr>
                <a:t>第</a:t>
              </a:r>
              <a:r>
                <a:rPr lang="en-US" altLang="zh-CN" sz="1600" u="none">
                  <a:solidFill>
                    <a:srgbClr val="C00000"/>
                  </a:solidFill>
                </a:rPr>
                <a:t>3</a:t>
              </a:r>
              <a:r>
                <a:rPr lang="zh-CN" altLang="en-US" sz="1600" u="none">
                  <a:solidFill>
                    <a:srgbClr val="C00000"/>
                  </a:solidFill>
                </a:rPr>
                <a:t>类</a:t>
              </a:r>
            </a:p>
          </p:txBody>
        </p:sp>
        <p:sp>
          <p:nvSpPr>
            <p:cNvPr id="45149" name="Rectangle 94"/>
            <p:cNvSpPr>
              <a:spLocks noChangeArrowheads="1"/>
            </p:cNvSpPr>
            <p:nvPr/>
          </p:nvSpPr>
          <p:spPr bwMode="auto">
            <a:xfrm>
              <a:off x="393" y="1535"/>
              <a:ext cx="32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600" u="none" dirty="0">
                  <a:solidFill>
                    <a:srgbClr val="C00000"/>
                  </a:solidFill>
                </a:rPr>
                <a:t>第</a:t>
              </a:r>
              <a:r>
                <a:rPr lang="en-US" altLang="zh-CN" sz="1600" u="none" dirty="0">
                  <a:solidFill>
                    <a:srgbClr val="C00000"/>
                  </a:solidFill>
                </a:rPr>
                <a:t>4</a:t>
              </a:r>
              <a:r>
                <a:rPr lang="zh-CN" altLang="en-US" sz="1600" u="none" dirty="0">
                  <a:solidFill>
                    <a:srgbClr val="C00000"/>
                  </a:solidFill>
                </a:rPr>
                <a:t>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标题 1"/>
          <p:cNvSpPr>
            <a:spLocks noGrp="1"/>
          </p:cNvSpPr>
          <p:nvPr>
            <p:ph type="title" idx="4294967295"/>
          </p:nvPr>
        </p:nvSpPr>
        <p:spPr>
          <a:xfrm>
            <a:off x="250825" y="635000"/>
            <a:ext cx="6429375" cy="857250"/>
          </a:xfrm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发送窗口与可用窗口</a:t>
            </a:r>
          </a:p>
        </p:txBody>
      </p:sp>
      <p:grpSp>
        <p:nvGrpSpPr>
          <p:cNvPr id="46082" name="Group 121"/>
          <p:cNvGrpSpPr>
            <a:grpSpLocks/>
          </p:cNvGrpSpPr>
          <p:nvPr/>
        </p:nvGrpSpPr>
        <p:grpSpPr bwMode="auto">
          <a:xfrm>
            <a:off x="350265" y="1500974"/>
            <a:ext cx="5864809" cy="2571768"/>
            <a:chOff x="87" y="895"/>
            <a:chExt cx="4125" cy="1943"/>
          </a:xfrm>
        </p:grpSpPr>
        <p:sp>
          <p:nvSpPr>
            <p:cNvPr id="46083" name="Rectangle 4"/>
            <p:cNvSpPr>
              <a:spLocks noChangeArrowheads="1"/>
            </p:cNvSpPr>
            <p:nvPr/>
          </p:nvSpPr>
          <p:spPr bwMode="auto">
            <a:xfrm>
              <a:off x="87" y="1565"/>
              <a:ext cx="856" cy="77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84" name="Rectangle 5"/>
            <p:cNvSpPr>
              <a:spLocks noChangeArrowheads="1"/>
            </p:cNvSpPr>
            <p:nvPr/>
          </p:nvSpPr>
          <p:spPr bwMode="auto">
            <a:xfrm>
              <a:off x="87" y="1565"/>
              <a:ext cx="856" cy="772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85" name="Rectangle 6"/>
            <p:cNvSpPr>
              <a:spLocks noChangeArrowheads="1"/>
            </p:cNvSpPr>
            <p:nvPr/>
          </p:nvSpPr>
          <p:spPr bwMode="auto">
            <a:xfrm>
              <a:off x="943" y="1565"/>
              <a:ext cx="965" cy="77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86" name="Rectangle 7"/>
            <p:cNvSpPr>
              <a:spLocks noChangeArrowheads="1"/>
            </p:cNvSpPr>
            <p:nvPr/>
          </p:nvSpPr>
          <p:spPr bwMode="auto">
            <a:xfrm>
              <a:off x="943" y="1565"/>
              <a:ext cx="965" cy="772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87" name="Rectangle 8"/>
            <p:cNvSpPr>
              <a:spLocks noChangeArrowheads="1"/>
            </p:cNvSpPr>
            <p:nvPr/>
          </p:nvSpPr>
          <p:spPr bwMode="auto">
            <a:xfrm>
              <a:off x="1908" y="1565"/>
              <a:ext cx="1446" cy="77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88" name="Rectangle 9"/>
            <p:cNvSpPr>
              <a:spLocks noChangeArrowheads="1"/>
            </p:cNvSpPr>
            <p:nvPr/>
          </p:nvSpPr>
          <p:spPr bwMode="auto">
            <a:xfrm>
              <a:off x="1908" y="1565"/>
              <a:ext cx="1446" cy="772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89" name="Rectangle 10"/>
            <p:cNvSpPr>
              <a:spLocks noChangeArrowheads="1"/>
            </p:cNvSpPr>
            <p:nvPr/>
          </p:nvSpPr>
          <p:spPr bwMode="auto">
            <a:xfrm>
              <a:off x="3354" y="1565"/>
              <a:ext cx="858" cy="77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0" name="Rectangle 11"/>
            <p:cNvSpPr>
              <a:spLocks noChangeArrowheads="1"/>
            </p:cNvSpPr>
            <p:nvPr/>
          </p:nvSpPr>
          <p:spPr bwMode="auto">
            <a:xfrm>
              <a:off x="3354" y="1565"/>
              <a:ext cx="858" cy="772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1" name="Rectangle 12"/>
            <p:cNvSpPr>
              <a:spLocks noChangeArrowheads="1"/>
            </p:cNvSpPr>
            <p:nvPr/>
          </p:nvSpPr>
          <p:spPr bwMode="auto">
            <a:xfrm>
              <a:off x="3676" y="1681"/>
              <a:ext cx="160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2" name="Rectangle 13"/>
            <p:cNvSpPr>
              <a:spLocks noChangeArrowheads="1"/>
            </p:cNvSpPr>
            <p:nvPr/>
          </p:nvSpPr>
          <p:spPr bwMode="auto">
            <a:xfrm>
              <a:off x="3676" y="1681"/>
              <a:ext cx="160" cy="22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3" name="Rectangle 14"/>
            <p:cNvSpPr>
              <a:spLocks noChangeArrowheads="1"/>
            </p:cNvSpPr>
            <p:nvPr/>
          </p:nvSpPr>
          <p:spPr bwMode="auto">
            <a:xfrm>
              <a:off x="3515" y="1681"/>
              <a:ext cx="161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4" name="Rectangle 15"/>
            <p:cNvSpPr>
              <a:spLocks noChangeArrowheads="1"/>
            </p:cNvSpPr>
            <p:nvPr/>
          </p:nvSpPr>
          <p:spPr bwMode="auto">
            <a:xfrm>
              <a:off x="3515" y="1681"/>
              <a:ext cx="161" cy="22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5" name="Rectangle 16"/>
            <p:cNvSpPr>
              <a:spLocks noChangeArrowheads="1"/>
            </p:cNvSpPr>
            <p:nvPr/>
          </p:nvSpPr>
          <p:spPr bwMode="auto">
            <a:xfrm>
              <a:off x="3559" y="173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18</a:t>
              </a:r>
              <a:endParaRPr lang="en-US" altLang="zh-CN"/>
            </a:p>
          </p:txBody>
        </p:sp>
        <p:sp>
          <p:nvSpPr>
            <p:cNvPr id="46096" name="Rectangle 17"/>
            <p:cNvSpPr>
              <a:spLocks noChangeArrowheads="1"/>
            </p:cNvSpPr>
            <p:nvPr/>
          </p:nvSpPr>
          <p:spPr bwMode="auto">
            <a:xfrm>
              <a:off x="3720" y="173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17</a:t>
              </a:r>
              <a:endParaRPr lang="en-US" altLang="zh-CN"/>
            </a:p>
          </p:txBody>
        </p:sp>
        <p:sp>
          <p:nvSpPr>
            <p:cNvPr id="46097" name="Rectangle 18"/>
            <p:cNvSpPr>
              <a:spLocks noChangeArrowheads="1"/>
            </p:cNvSpPr>
            <p:nvPr/>
          </p:nvSpPr>
          <p:spPr bwMode="auto">
            <a:xfrm>
              <a:off x="3836" y="1681"/>
              <a:ext cx="161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8" name="Rectangle 19"/>
            <p:cNvSpPr>
              <a:spLocks noChangeArrowheads="1"/>
            </p:cNvSpPr>
            <p:nvPr/>
          </p:nvSpPr>
          <p:spPr bwMode="auto">
            <a:xfrm>
              <a:off x="3836" y="1681"/>
              <a:ext cx="161" cy="22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9" name="Rectangle 20"/>
            <p:cNvSpPr>
              <a:spLocks noChangeArrowheads="1"/>
            </p:cNvSpPr>
            <p:nvPr/>
          </p:nvSpPr>
          <p:spPr bwMode="auto">
            <a:xfrm>
              <a:off x="3884" y="173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16</a:t>
              </a:r>
              <a:endParaRPr lang="en-US" altLang="zh-CN"/>
            </a:p>
          </p:txBody>
        </p:sp>
        <p:sp>
          <p:nvSpPr>
            <p:cNvPr id="46100" name="Rectangle 21"/>
            <p:cNvSpPr>
              <a:spLocks noChangeArrowheads="1"/>
            </p:cNvSpPr>
            <p:nvPr/>
          </p:nvSpPr>
          <p:spPr bwMode="auto">
            <a:xfrm>
              <a:off x="3354" y="1681"/>
              <a:ext cx="161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01" name="Rectangle 22"/>
            <p:cNvSpPr>
              <a:spLocks noChangeArrowheads="1"/>
            </p:cNvSpPr>
            <p:nvPr/>
          </p:nvSpPr>
          <p:spPr bwMode="auto">
            <a:xfrm>
              <a:off x="3354" y="1681"/>
              <a:ext cx="161" cy="22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02" name="Rectangle 23"/>
            <p:cNvSpPr>
              <a:spLocks noChangeArrowheads="1"/>
            </p:cNvSpPr>
            <p:nvPr/>
          </p:nvSpPr>
          <p:spPr bwMode="auto">
            <a:xfrm>
              <a:off x="3395" y="173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19</a:t>
              </a:r>
              <a:endParaRPr lang="en-US" altLang="zh-CN"/>
            </a:p>
          </p:txBody>
        </p:sp>
        <p:sp>
          <p:nvSpPr>
            <p:cNvPr id="46103" name="Rectangle 24"/>
            <p:cNvSpPr>
              <a:spLocks noChangeArrowheads="1"/>
            </p:cNvSpPr>
            <p:nvPr/>
          </p:nvSpPr>
          <p:spPr bwMode="auto">
            <a:xfrm>
              <a:off x="3033" y="1681"/>
              <a:ext cx="161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04" name="Rectangle 25"/>
            <p:cNvSpPr>
              <a:spLocks noChangeArrowheads="1"/>
            </p:cNvSpPr>
            <p:nvPr/>
          </p:nvSpPr>
          <p:spPr bwMode="auto">
            <a:xfrm>
              <a:off x="3033" y="1681"/>
              <a:ext cx="161" cy="22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05" name="Rectangle 26"/>
            <p:cNvSpPr>
              <a:spLocks noChangeArrowheads="1"/>
            </p:cNvSpPr>
            <p:nvPr/>
          </p:nvSpPr>
          <p:spPr bwMode="auto">
            <a:xfrm>
              <a:off x="2873" y="1681"/>
              <a:ext cx="160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06" name="Rectangle 27"/>
            <p:cNvSpPr>
              <a:spLocks noChangeArrowheads="1"/>
            </p:cNvSpPr>
            <p:nvPr/>
          </p:nvSpPr>
          <p:spPr bwMode="auto">
            <a:xfrm>
              <a:off x="2873" y="1681"/>
              <a:ext cx="160" cy="22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07" name="Rectangle 28"/>
            <p:cNvSpPr>
              <a:spLocks noChangeArrowheads="1"/>
            </p:cNvSpPr>
            <p:nvPr/>
          </p:nvSpPr>
          <p:spPr bwMode="auto">
            <a:xfrm>
              <a:off x="2913" y="173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22</a:t>
              </a:r>
              <a:endParaRPr lang="en-US" altLang="zh-CN"/>
            </a:p>
          </p:txBody>
        </p:sp>
        <p:sp>
          <p:nvSpPr>
            <p:cNvPr id="46108" name="Rectangle 29"/>
            <p:cNvSpPr>
              <a:spLocks noChangeArrowheads="1"/>
            </p:cNvSpPr>
            <p:nvPr/>
          </p:nvSpPr>
          <p:spPr bwMode="auto">
            <a:xfrm>
              <a:off x="3083" y="173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21</a:t>
              </a:r>
              <a:endParaRPr lang="en-US" altLang="zh-CN"/>
            </a:p>
          </p:txBody>
        </p:sp>
        <p:sp>
          <p:nvSpPr>
            <p:cNvPr id="46109" name="Rectangle 30"/>
            <p:cNvSpPr>
              <a:spLocks noChangeArrowheads="1"/>
            </p:cNvSpPr>
            <p:nvPr/>
          </p:nvSpPr>
          <p:spPr bwMode="auto">
            <a:xfrm>
              <a:off x="3194" y="1681"/>
              <a:ext cx="160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0" name="Rectangle 31"/>
            <p:cNvSpPr>
              <a:spLocks noChangeArrowheads="1"/>
            </p:cNvSpPr>
            <p:nvPr/>
          </p:nvSpPr>
          <p:spPr bwMode="auto">
            <a:xfrm>
              <a:off x="3194" y="1681"/>
              <a:ext cx="160" cy="22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1" name="Rectangle 32"/>
            <p:cNvSpPr>
              <a:spLocks noChangeArrowheads="1"/>
            </p:cNvSpPr>
            <p:nvPr/>
          </p:nvSpPr>
          <p:spPr bwMode="auto">
            <a:xfrm>
              <a:off x="3239" y="173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20</a:t>
              </a:r>
              <a:endParaRPr lang="en-US" altLang="zh-CN"/>
            </a:p>
          </p:txBody>
        </p:sp>
        <p:sp>
          <p:nvSpPr>
            <p:cNvPr id="46112" name="Rectangle 33"/>
            <p:cNvSpPr>
              <a:spLocks noChangeArrowheads="1"/>
            </p:cNvSpPr>
            <p:nvPr/>
          </p:nvSpPr>
          <p:spPr bwMode="auto">
            <a:xfrm>
              <a:off x="2712" y="1681"/>
              <a:ext cx="161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3" name="Rectangle 34"/>
            <p:cNvSpPr>
              <a:spLocks noChangeArrowheads="1"/>
            </p:cNvSpPr>
            <p:nvPr/>
          </p:nvSpPr>
          <p:spPr bwMode="auto">
            <a:xfrm>
              <a:off x="2712" y="1681"/>
              <a:ext cx="161" cy="22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4" name="Rectangle 35"/>
            <p:cNvSpPr>
              <a:spLocks noChangeArrowheads="1"/>
            </p:cNvSpPr>
            <p:nvPr/>
          </p:nvSpPr>
          <p:spPr bwMode="auto">
            <a:xfrm>
              <a:off x="2756" y="173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23</a:t>
              </a:r>
              <a:endParaRPr lang="en-US" altLang="zh-CN"/>
            </a:p>
          </p:txBody>
        </p:sp>
        <p:sp>
          <p:nvSpPr>
            <p:cNvPr id="46115" name="Rectangle 36"/>
            <p:cNvSpPr>
              <a:spLocks noChangeArrowheads="1"/>
            </p:cNvSpPr>
            <p:nvPr/>
          </p:nvSpPr>
          <p:spPr bwMode="auto">
            <a:xfrm>
              <a:off x="2391" y="1681"/>
              <a:ext cx="161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6" name="Rectangle 37"/>
            <p:cNvSpPr>
              <a:spLocks noChangeArrowheads="1"/>
            </p:cNvSpPr>
            <p:nvPr/>
          </p:nvSpPr>
          <p:spPr bwMode="auto">
            <a:xfrm>
              <a:off x="2391" y="1681"/>
              <a:ext cx="161" cy="22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7" name="Rectangle 38"/>
            <p:cNvSpPr>
              <a:spLocks noChangeArrowheads="1"/>
            </p:cNvSpPr>
            <p:nvPr/>
          </p:nvSpPr>
          <p:spPr bwMode="auto">
            <a:xfrm>
              <a:off x="2230" y="1681"/>
              <a:ext cx="161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8" name="Rectangle 39"/>
            <p:cNvSpPr>
              <a:spLocks noChangeArrowheads="1"/>
            </p:cNvSpPr>
            <p:nvPr/>
          </p:nvSpPr>
          <p:spPr bwMode="auto">
            <a:xfrm>
              <a:off x="2230" y="1681"/>
              <a:ext cx="161" cy="22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9" name="Rectangle 40"/>
            <p:cNvSpPr>
              <a:spLocks noChangeArrowheads="1"/>
            </p:cNvSpPr>
            <p:nvPr/>
          </p:nvSpPr>
          <p:spPr bwMode="auto">
            <a:xfrm>
              <a:off x="2275" y="173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26</a:t>
              </a:r>
              <a:endParaRPr lang="en-US" altLang="zh-CN"/>
            </a:p>
          </p:txBody>
        </p:sp>
        <p:sp>
          <p:nvSpPr>
            <p:cNvPr id="46120" name="Rectangle 41"/>
            <p:cNvSpPr>
              <a:spLocks noChangeArrowheads="1"/>
            </p:cNvSpPr>
            <p:nvPr/>
          </p:nvSpPr>
          <p:spPr bwMode="auto">
            <a:xfrm>
              <a:off x="2438" y="173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25</a:t>
              </a:r>
              <a:endParaRPr lang="en-US" altLang="zh-CN"/>
            </a:p>
          </p:txBody>
        </p:sp>
        <p:sp>
          <p:nvSpPr>
            <p:cNvPr id="46121" name="Rectangle 42"/>
            <p:cNvSpPr>
              <a:spLocks noChangeArrowheads="1"/>
            </p:cNvSpPr>
            <p:nvPr/>
          </p:nvSpPr>
          <p:spPr bwMode="auto">
            <a:xfrm>
              <a:off x="2552" y="1681"/>
              <a:ext cx="160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2" name="Rectangle 43"/>
            <p:cNvSpPr>
              <a:spLocks noChangeArrowheads="1"/>
            </p:cNvSpPr>
            <p:nvPr/>
          </p:nvSpPr>
          <p:spPr bwMode="auto">
            <a:xfrm>
              <a:off x="2552" y="1681"/>
              <a:ext cx="160" cy="22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3" name="Rectangle 44"/>
            <p:cNvSpPr>
              <a:spLocks noChangeArrowheads="1"/>
            </p:cNvSpPr>
            <p:nvPr/>
          </p:nvSpPr>
          <p:spPr bwMode="auto">
            <a:xfrm>
              <a:off x="2601" y="173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24</a:t>
              </a:r>
              <a:endParaRPr lang="en-US" altLang="zh-CN"/>
            </a:p>
          </p:txBody>
        </p:sp>
        <p:sp>
          <p:nvSpPr>
            <p:cNvPr id="46124" name="Rectangle 45"/>
            <p:cNvSpPr>
              <a:spLocks noChangeArrowheads="1"/>
            </p:cNvSpPr>
            <p:nvPr/>
          </p:nvSpPr>
          <p:spPr bwMode="auto">
            <a:xfrm>
              <a:off x="2069" y="1681"/>
              <a:ext cx="161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5" name="Rectangle 46"/>
            <p:cNvSpPr>
              <a:spLocks noChangeArrowheads="1"/>
            </p:cNvSpPr>
            <p:nvPr/>
          </p:nvSpPr>
          <p:spPr bwMode="auto">
            <a:xfrm>
              <a:off x="2069" y="1681"/>
              <a:ext cx="161" cy="22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6" name="Rectangle 47"/>
            <p:cNvSpPr>
              <a:spLocks noChangeArrowheads="1"/>
            </p:cNvSpPr>
            <p:nvPr/>
          </p:nvSpPr>
          <p:spPr bwMode="auto">
            <a:xfrm>
              <a:off x="2111" y="173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27</a:t>
              </a:r>
              <a:endParaRPr lang="en-US" altLang="zh-CN"/>
            </a:p>
          </p:txBody>
        </p:sp>
        <p:sp>
          <p:nvSpPr>
            <p:cNvPr id="46127" name="Rectangle 48"/>
            <p:cNvSpPr>
              <a:spLocks noChangeArrowheads="1"/>
            </p:cNvSpPr>
            <p:nvPr/>
          </p:nvSpPr>
          <p:spPr bwMode="auto">
            <a:xfrm>
              <a:off x="1747" y="1681"/>
              <a:ext cx="161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8" name="Rectangle 49"/>
            <p:cNvSpPr>
              <a:spLocks noChangeArrowheads="1"/>
            </p:cNvSpPr>
            <p:nvPr/>
          </p:nvSpPr>
          <p:spPr bwMode="auto">
            <a:xfrm>
              <a:off x="1747" y="1681"/>
              <a:ext cx="161" cy="22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9" name="Rectangle 50"/>
            <p:cNvSpPr>
              <a:spLocks noChangeArrowheads="1"/>
            </p:cNvSpPr>
            <p:nvPr/>
          </p:nvSpPr>
          <p:spPr bwMode="auto">
            <a:xfrm>
              <a:off x="1587" y="1681"/>
              <a:ext cx="160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30" name="Rectangle 51"/>
            <p:cNvSpPr>
              <a:spLocks noChangeArrowheads="1"/>
            </p:cNvSpPr>
            <p:nvPr/>
          </p:nvSpPr>
          <p:spPr bwMode="auto">
            <a:xfrm>
              <a:off x="1587" y="1681"/>
              <a:ext cx="160" cy="22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31" name="Rectangle 52"/>
            <p:cNvSpPr>
              <a:spLocks noChangeArrowheads="1"/>
            </p:cNvSpPr>
            <p:nvPr/>
          </p:nvSpPr>
          <p:spPr bwMode="auto">
            <a:xfrm>
              <a:off x="1630" y="173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30</a:t>
              </a:r>
              <a:endParaRPr lang="en-US" altLang="zh-CN"/>
            </a:p>
          </p:txBody>
        </p:sp>
        <p:sp>
          <p:nvSpPr>
            <p:cNvPr id="46132" name="Rectangle 53"/>
            <p:cNvSpPr>
              <a:spLocks noChangeArrowheads="1"/>
            </p:cNvSpPr>
            <p:nvPr/>
          </p:nvSpPr>
          <p:spPr bwMode="auto">
            <a:xfrm>
              <a:off x="1793" y="173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29</a:t>
              </a:r>
              <a:endParaRPr lang="en-US" altLang="zh-CN"/>
            </a:p>
          </p:txBody>
        </p:sp>
        <p:sp>
          <p:nvSpPr>
            <p:cNvPr id="46133" name="Rectangle 54"/>
            <p:cNvSpPr>
              <a:spLocks noChangeArrowheads="1"/>
            </p:cNvSpPr>
            <p:nvPr/>
          </p:nvSpPr>
          <p:spPr bwMode="auto">
            <a:xfrm>
              <a:off x="1908" y="1681"/>
              <a:ext cx="161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34" name="Rectangle 55"/>
            <p:cNvSpPr>
              <a:spLocks noChangeArrowheads="1"/>
            </p:cNvSpPr>
            <p:nvPr/>
          </p:nvSpPr>
          <p:spPr bwMode="auto">
            <a:xfrm>
              <a:off x="1908" y="1681"/>
              <a:ext cx="161" cy="22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35" name="Rectangle 56"/>
            <p:cNvSpPr>
              <a:spLocks noChangeArrowheads="1"/>
            </p:cNvSpPr>
            <p:nvPr/>
          </p:nvSpPr>
          <p:spPr bwMode="auto">
            <a:xfrm>
              <a:off x="1956" y="173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28</a:t>
              </a:r>
              <a:endParaRPr lang="en-US" altLang="zh-CN"/>
            </a:p>
          </p:txBody>
        </p:sp>
        <p:sp>
          <p:nvSpPr>
            <p:cNvPr id="46136" name="Rectangle 57"/>
            <p:cNvSpPr>
              <a:spLocks noChangeArrowheads="1"/>
            </p:cNvSpPr>
            <p:nvPr/>
          </p:nvSpPr>
          <p:spPr bwMode="auto">
            <a:xfrm>
              <a:off x="1426" y="1681"/>
              <a:ext cx="161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37" name="Rectangle 58"/>
            <p:cNvSpPr>
              <a:spLocks noChangeArrowheads="1"/>
            </p:cNvSpPr>
            <p:nvPr/>
          </p:nvSpPr>
          <p:spPr bwMode="auto">
            <a:xfrm>
              <a:off x="1426" y="1681"/>
              <a:ext cx="161" cy="22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38" name="Rectangle 59"/>
            <p:cNvSpPr>
              <a:spLocks noChangeArrowheads="1"/>
            </p:cNvSpPr>
            <p:nvPr/>
          </p:nvSpPr>
          <p:spPr bwMode="auto">
            <a:xfrm>
              <a:off x="1467" y="173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31</a:t>
              </a:r>
              <a:endParaRPr lang="en-US" altLang="zh-CN"/>
            </a:p>
          </p:txBody>
        </p:sp>
        <p:sp>
          <p:nvSpPr>
            <p:cNvPr id="46139" name="Rectangle 60"/>
            <p:cNvSpPr>
              <a:spLocks noChangeArrowheads="1"/>
            </p:cNvSpPr>
            <p:nvPr/>
          </p:nvSpPr>
          <p:spPr bwMode="auto">
            <a:xfrm>
              <a:off x="1104" y="1681"/>
              <a:ext cx="161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0" name="Rectangle 61"/>
            <p:cNvSpPr>
              <a:spLocks noChangeArrowheads="1"/>
            </p:cNvSpPr>
            <p:nvPr/>
          </p:nvSpPr>
          <p:spPr bwMode="auto">
            <a:xfrm>
              <a:off x="1104" y="1681"/>
              <a:ext cx="161" cy="22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1" name="Rectangle 62"/>
            <p:cNvSpPr>
              <a:spLocks noChangeArrowheads="1"/>
            </p:cNvSpPr>
            <p:nvPr/>
          </p:nvSpPr>
          <p:spPr bwMode="auto">
            <a:xfrm>
              <a:off x="943" y="1681"/>
              <a:ext cx="161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2" name="Rectangle 63"/>
            <p:cNvSpPr>
              <a:spLocks noChangeArrowheads="1"/>
            </p:cNvSpPr>
            <p:nvPr/>
          </p:nvSpPr>
          <p:spPr bwMode="auto">
            <a:xfrm>
              <a:off x="943" y="1681"/>
              <a:ext cx="161" cy="22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3" name="Rectangle 64"/>
            <p:cNvSpPr>
              <a:spLocks noChangeArrowheads="1"/>
            </p:cNvSpPr>
            <p:nvPr/>
          </p:nvSpPr>
          <p:spPr bwMode="auto">
            <a:xfrm>
              <a:off x="985" y="173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34</a:t>
              </a:r>
              <a:endParaRPr lang="en-US" altLang="zh-CN"/>
            </a:p>
          </p:txBody>
        </p:sp>
        <p:sp>
          <p:nvSpPr>
            <p:cNvPr id="46144" name="Rectangle 65"/>
            <p:cNvSpPr>
              <a:spLocks noChangeArrowheads="1"/>
            </p:cNvSpPr>
            <p:nvPr/>
          </p:nvSpPr>
          <p:spPr bwMode="auto">
            <a:xfrm>
              <a:off x="1155" y="173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33</a:t>
              </a:r>
              <a:endParaRPr lang="en-US" altLang="zh-CN"/>
            </a:p>
          </p:txBody>
        </p:sp>
        <p:sp>
          <p:nvSpPr>
            <p:cNvPr id="46145" name="Rectangle 66"/>
            <p:cNvSpPr>
              <a:spLocks noChangeArrowheads="1"/>
            </p:cNvSpPr>
            <p:nvPr/>
          </p:nvSpPr>
          <p:spPr bwMode="auto">
            <a:xfrm>
              <a:off x="1265" y="1681"/>
              <a:ext cx="161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6" name="Rectangle 67"/>
            <p:cNvSpPr>
              <a:spLocks noChangeArrowheads="1"/>
            </p:cNvSpPr>
            <p:nvPr/>
          </p:nvSpPr>
          <p:spPr bwMode="auto">
            <a:xfrm>
              <a:off x="1265" y="1681"/>
              <a:ext cx="161" cy="22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7" name="Rectangle 68"/>
            <p:cNvSpPr>
              <a:spLocks noChangeArrowheads="1"/>
            </p:cNvSpPr>
            <p:nvPr/>
          </p:nvSpPr>
          <p:spPr bwMode="auto">
            <a:xfrm>
              <a:off x="1311" y="173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32</a:t>
              </a:r>
              <a:endParaRPr lang="en-US" altLang="zh-CN"/>
            </a:p>
          </p:txBody>
        </p:sp>
        <p:sp>
          <p:nvSpPr>
            <p:cNvPr id="46148" name="Rectangle 69"/>
            <p:cNvSpPr>
              <a:spLocks noChangeArrowheads="1"/>
            </p:cNvSpPr>
            <p:nvPr/>
          </p:nvSpPr>
          <p:spPr bwMode="auto">
            <a:xfrm>
              <a:off x="783" y="1681"/>
              <a:ext cx="160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9" name="Rectangle 70"/>
            <p:cNvSpPr>
              <a:spLocks noChangeArrowheads="1"/>
            </p:cNvSpPr>
            <p:nvPr/>
          </p:nvSpPr>
          <p:spPr bwMode="auto">
            <a:xfrm>
              <a:off x="783" y="1681"/>
              <a:ext cx="160" cy="22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50" name="Rectangle 71"/>
            <p:cNvSpPr>
              <a:spLocks noChangeArrowheads="1"/>
            </p:cNvSpPr>
            <p:nvPr/>
          </p:nvSpPr>
          <p:spPr bwMode="auto">
            <a:xfrm>
              <a:off x="829" y="173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35</a:t>
              </a:r>
              <a:endParaRPr lang="en-US" altLang="zh-CN"/>
            </a:p>
          </p:txBody>
        </p:sp>
        <p:sp>
          <p:nvSpPr>
            <p:cNvPr id="46151" name="Rectangle 72"/>
            <p:cNvSpPr>
              <a:spLocks noChangeArrowheads="1"/>
            </p:cNvSpPr>
            <p:nvPr/>
          </p:nvSpPr>
          <p:spPr bwMode="auto">
            <a:xfrm>
              <a:off x="462" y="1681"/>
              <a:ext cx="160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52" name="Rectangle 73"/>
            <p:cNvSpPr>
              <a:spLocks noChangeArrowheads="1"/>
            </p:cNvSpPr>
            <p:nvPr/>
          </p:nvSpPr>
          <p:spPr bwMode="auto">
            <a:xfrm>
              <a:off x="462" y="1681"/>
              <a:ext cx="160" cy="22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53" name="Rectangle 74"/>
            <p:cNvSpPr>
              <a:spLocks noChangeArrowheads="1"/>
            </p:cNvSpPr>
            <p:nvPr/>
          </p:nvSpPr>
          <p:spPr bwMode="auto">
            <a:xfrm>
              <a:off x="301" y="1681"/>
              <a:ext cx="161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54" name="Rectangle 75"/>
            <p:cNvSpPr>
              <a:spLocks noChangeArrowheads="1"/>
            </p:cNvSpPr>
            <p:nvPr/>
          </p:nvSpPr>
          <p:spPr bwMode="auto">
            <a:xfrm>
              <a:off x="301" y="1681"/>
              <a:ext cx="161" cy="22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55" name="Rectangle 76"/>
            <p:cNvSpPr>
              <a:spLocks noChangeArrowheads="1"/>
            </p:cNvSpPr>
            <p:nvPr/>
          </p:nvSpPr>
          <p:spPr bwMode="auto">
            <a:xfrm>
              <a:off x="347" y="173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38</a:t>
              </a:r>
              <a:endParaRPr lang="en-US" altLang="zh-CN"/>
            </a:p>
          </p:txBody>
        </p:sp>
        <p:sp>
          <p:nvSpPr>
            <p:cNvPr id="46156" name="Rectangle 77"/>
            <p:cNvSpPr>
              <a:spLocks noChangeArrowheads="1"/>
            </p:cNvSpPr>
            <p:nvPr/>
          </p:nvSpPr>
          <p:spPr bwMode="auto">
            <a:xfrm>
              <a:off x="510" y="173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37</a:t>
              </a:r>
              <a:endParaRPr lang="en-US" altLang="zh-CN"/>
            </a:p>
          </p:txBody>
        </p:sp>
        <p:sp>
          <p:nvSpPr>
            <p:cNvPr id="46157" name="Rectangle 78"/>
            <p:cNvSpPr>
              <a:spLocks noChangeArrowheads="1"/>
            </p:cNvSpPr>
            <p:nvPr/>
          </p:nvSpPr>
          <p:spPr bwMode="auto">
            <a:xfrm>
              <a:off x="622" y="1681"/>
              <a:ext cx="161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58" name="Rectangle 79"/>
            <p:cNvSpPr>
              <a:spLocks noChangeArrowheads="1"/>
            </p:cNvSpPr>
            <p:nvPr/>
          </p:nvSpPr>
          <p:spPr bwMode="auto">
            <a:xfrm>
              <a:off x="622" y="1681"/>
              <a:ext cx="161" cy="22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59" name="Rectangle 80"/>
            <p:cNvSpPr>
              <a:spLocks noChangeArrowheads="1"/>
            </p:cNvSpPr>
            <p:nvPr/>
          </p:nvSpPr>
          <p:spPr bwMode="auto">
            <a:xfrm>
              <a:off x="673" y="173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36</a:t>
              </a:r>
              <a:endParaRPr lang="en-US" altLang="zh-CN"/>
            </a:p>
          </p:txBody>
        </p:sp>
        <p:sp>
          <p:nvSpPr>
            <p:cNvPr id="46160" name="Rectangle 81"/>
            <p:cNvSpPr>
              <a:spLocks noChangeArrowheads="1"/>
            </p:cNvSpPr>
            <p:nvPr/>
          </p:nvSpPr>
          <p:spPr bwMode="auto">
            <a:xfrm>
              <a:off x="122" y="1716"/>
              <a:ext cx="13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700" b="0" u="none">
                  <a:solidFill>
                    <a:srgbClr val="000000"/>
                  </a:solidFill>
                  <a:ea typeface="宋体" charset="-122"/>
                </a:rPr>
                <a:t>…</a:t>
              </a:r>
              <a:endParaRPr lang="en-US" altLang="zh-CN">
                <a:ea typeface="宋体" charset="-122"/>
              </a:endParaRPr>
            </a:p>
          </p:txBody>
        </p:sp>
        <p:sp>
          <p:nvSpPr>
            <p:cNvPr id="46161" name="Rectangle 82"/>
            <p:cNvSpPr>
              <a:spLocks noChangeArrowheads="1"/>
            </p:cNvSpPr>
            <p:nvPr/>
          </p:nvSpPr>
          <p:spPr bwMode="auto">
            <a:xfrm>
              <a:off x="4034" y="1742"/>
              <a:ext cx="13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700" b="0" u="none" dirty="0">
                  <a:solidFill>
                    <a:srgbClr val="000000"/>
                  </a:solidFill>
                  <a:ea typeface="宋体" charset="-122"/>
                </a:rPr>
                <a:t>…</a:t>
              </a:r>
              <a:endParaRPr lang="en-US" altLang="zh-CN" dirty="0">
                <a:ea typeface="宋体" charset="-122"/>
              </a:endParaRPr>
            </a:p>
          </p:txBody>
        </p:sp>
        <p:sp>
          <p:nvSpPr>
            <p:cNvPr id="46162" name="Line 83"/>
            <p:cNvSpPr>
              <a:spLocks noChangeShapeType="1"/>
            </p:cNvSpPr>
            <p:nvPr/>
          </p:nvSpPr>
          <p:spPr bwMode="auto">
            <a:xfrm>
              <a:off x="943" y="1920"/>
              <a:ext cx="2411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63" name="Line 84"/>
            <p:cNvSpPr>
              <a:spLocks noChangeShapeType="1"/>
            </p:cNvSpPr>
            <p:nvPr/>
          </p:nvSpPr>
          <p:spPr bwMode="auto">
            <a:xfrm>
              <a:off x="943" y="1627"/>
              <a:ext cx="2411" cy="2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64" name="Line 85"/>
            <p:cNvSpPr>
              <a:spLocks noChangeShapeType="1"/>
            </p:cNvSpPr>
            <p:nvPr/>
          </p:nvSpPr>
          <p:spPr bwMode="auto">
            <a:xfrm flipV="1">
              <a:off x="943" y="1627"/>
              <a:ext cx="0" cy="366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65" name="Line 86"/>
            <p:cNvSpPr>
              <a:spLocks noChangeShapeType="1"/>
            </p:cNvSpPr>
            <p:nvPr/>
          </p:nvSpPr>
          <p:spPr bwMode="auto">
            <a:xfrm flipV="1">
              <a:off x="3354" y="1629"/>
              <a:ext cx="0" cy="364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66" name="Freeform 87"/>
            <p:cNvSpPr>
              <a:spLocks noEditPoints="1"/>
            </p:cNvSpPr>
            <p:nvPr/>
          </p:nvSpPr>
          <p:spPr bwMode="auto">
            <a:xfrm>
              <a:off x="3351" y="1985"/>
              <a:ext cx="7" cy="171"/>
            </a:xfrm>
            <a:custGeom>
              <a:avLst/>
              <a:gdLst>
                <a:gd name="T0" fmla="*/ 0 w 16"/>
                <a:gd name="T1" fmla="*/ 142698 h 319"/>
                <a:gd name="T2" fmla="*/ 0 w 16"/>
                <a:gd name="T3" fmla="*/ 91308 h 319"/>
                <a:gd name="T4" fmla="*/ 3473 w 16"/>
                <a:gd name="T5" fmla="*/ 87638 h 319"/>
                <a:gd name="T6" fmla="*/ 6945 w 16"/>
                <a:gd name="T7" fmla="*/ 91308 h 319"/>
                <a:gd name="T8" fmla="*/ 6945 w 16"/>
                <a:gd name="T9" fmla="*/ 142698 h 319"/>
                <a:gd name="T10" fmla="*/ 3473 w 16"/>
                <a:gd name="T11" fmla="*/ 146369 h 319"/>
                <a:gd name="T12" fmla="*/ 0 w 16"/>
                <a:gd name="T13" fmla="*/ 142698 h 319"/>
                <a:gd name="T14" fmla="*/ 0 w 16"/>
                <a:gd name="T15" fmla="*/ 54602 h 319"/>
                <a:gd name="T16" fmla="*/ 0 w 16"/>
                <a:gd name="T17" fmla="*/ 3671 h 319"/>
                <a:gd name="T18" fmla="*/ 3473 w 16"/>
                <a:gd name="T19" fmla="*/ 0 h 319"/>
                <a:gd name="T20" fmla="*/ 6945 w 16"/>
                <a:gd name="T21" fmla="*/ 3671 h 319"/>
                <a:gd name="T22" fmla="*/ 6945 w 16"/>
                <a:gd name="T23" fmla="*/ 54602 h 319"/>
                <a:gd name="T24" fmla="*/ 3473 w 16"/>
                <a:gd name="T25" fmla="*/ 58272 h 319"/>
                <a:gd name="T26" fmla="*/ 0 w 16"/>
                <a:gd name="T27" fmla="*/ 54602 h 3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319"/>
                <a:gd name="T44" fmla="*/ 16 w 16"/>
                <a:gd name="T45" fmla="*/ 319 h 3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319">
                  <a:moveTo>
                    <a:pt x="0" y="311"/>
                  </a:moveTo>
                  <a:lnTo>
                    <a:pt x="0" y="199"/>
                  </a:lnTo>
                  <a:cubicBezTo>
                    <a:pt x="0" y="194"/>
                    <a:pt x="3" y="191"/>
                    <a:pt x="8" y="191"/>
                  </a:cubicBezTo>
                  <a:cubicBezTo>
                    <a:pt x="12" y="191"/>
                    <a:pt x="16" y="194"/>
                    <a:pt x="16" y="199"/>
                  </a:cubicBezTo>
                  <a:lnTo>
                    <a:pt x="16" y="311"/>
                  </a:lnTo>
                  <a:cubicBezTo>
                    <a:pt x="16" y="315"/>
                    <a:pt x="12" y="319"/>
                    <a:pt x="8" y="319"/>
                  </a:cubicBezTo>
                  <a:cubicBezTo>
                    <a:pt x="3" y="319"/>
                    <a:pt x="0" y="315"/>
                    <a:pt x="0" y="311"/>
                  </a:cubicBezTo>
                  <a:close/>
                  <a:moveTo>
                    <a:pt x="0" y="119"/>
                  </a:moveTo>
                  <a:lnTo>
                    <a:pt x="0" y="8"/>
                  </a:ln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lnTo>
                    <a:pt x="16" y="119"/>
                  </a:lnTo>
                  <a:cubicBezTo>
                    <a:pt x="16" y="123"/>
                    <a:pt x="12" y="127"/>
                    <a:pt x="8" y="127"/>
                  </a:cubicBezTo>
                  <a:cubicBezTo>
                    <a:pt x="3" y="127"/>
                    <a:pt x="0" y="123"/>
                    <a:pt x="0" y="119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67" name="Freeform 88"/>
            <p:cNvSpPr>
              <a:spLocks noEditPoints="1"/>
            </p:cNvSpPr>
            <p:nvPr/>
          </p:nvSpPr>
          <p:spPr bwMode="auto">
            <a:xfrm>
              <a:off x="940" y="2531"/>
              <a:ext cx="2418" cy="9"/>
            </a:xfrm>
            <a:custGeom>
              <a:avLst/>
              <a:gdLst>
                <a:gd name="T0" fmla="*/ 52043 w 5459"/>
                <a:gd name="T1" fmla="*/ 8036 h 16"/>
                <a:gd name="T2" fmla="*/ 86740 w 5459"/>
                <a:gd name="T3" fmla="*/ 0 h 16"/>
                <a:gd name="T4" fmla="*/ 86740 w 5459"/>
                <a:gd name="T5" fmla="*/ 8036 h 16"/>
                <a:gd name="T6" fmla="*/ 218583 w 5459"/>
                <a:gd name="T7" fmla="*/ 0 h 16"/>
                <a:gd name="T8" fmla="*/ 166540 w 5459"/>
                <a:gd name="T9" fmla="*/ 4018 h 16"/>
                <a:gd name="T10" fmla="*/ 305323 w 5459"/>
                <a:gd name="T11" fmla="*/ 4018 h 16"/>
                <a:gd name="T12" fmla="*/ 253279 w 5459"/>
                <a:gd name="T13" fmla="*/ 0 h 16"/>
                <a:gd name="T14" fmla="*/ 385123 w 5459"/>
                <a:gd name="T15" fmla="*/ 8036 h 16"/>
                <a:gd name="T16" fmla="*/ 419819 w 5459"/>
                <a:gd name="T17" fmla="*/ 0 h 16"/>
                <a:gd name="T18" fmla="*/ 419819 w 5459"/>
                <a:gd name="T19" fmla="*/ 8036 h 16"/>
                <a:gd name="T20" fmla="*/ 551663 w 5459"/>
                <a:gd name="T21" fmla="*/ 0 h 16"/>
                <a:gd name="T22" fmla="*/ 499620 w 5459"/>
                <a:gd name="T23" fmla="*/ 4018 h 16"/>
                <a:gd name="T24" fmla="*/ 638402 w 5459"/>
                <a:gd name="T25" fmla="*/ 4018 h 16"/>
                <a:gd name="T26" fmla="*/ 586359 w 5459"/>
                <a:gd name="T27" fmla="*/ 0 h 16"/>
                <a:gd name="T28" fmla="*/ 718203 w 5459"/>
                <a:gd name="T29" fmla="*/ 8036 h 16"/>
                <a:gd name="T30" fmla="*/ 752899 w 5459"/>
                <a:gd name="T31" fmla="*/ 0 h 16"/>
                <a:gd name="T32" fmla="*/ 752899 w 5459"/>
                <a:gd name="T33" fmla="*/ 8036 h 16"/>
                <a:gd name="T34" fmla="*/ 884743 w 5459"/>
                <a:gd name="T35" fmla="*/ 0 h 16"/>
                <a:gd name="T36" fmla="*/ 832699 w 5459"/>
                <a:gd name="T37" fmla="*/ 4018 h 16"/>
                <a:gd name="T38" fmla="*/ 971482 w 5459"/>
                <a:gd name="T39" fmla="*/ 4018 h 16"/>
                <a:gd name="T40" fmla="*/ 919439 w 5459"/>
                <a:gd name="T41" fmla="*/ 0 h 16"/>
                <a:gd name="T42" fmla="*/ 1051283 w 5459"/>
                <a:gd name="T43" fmla="*/ 8036 h 16"/>
                <a:gd name="T44" fmla="*/ 1085978 w 5459"/>
                <a:gd name="T45" fmla="*/ 0 h 16"/>
                <a:gd name="T46" fmla="*/ 1085978 w 5459"/>
                <a:gd name="T47" fmla="*/ 8036 h 16"/>
                <a:gd name="T48" fmla="*/ 1217822 w 5459"/>
                <a:gd name="T49" fmla="*/ 0 h 16"/>
                <a:gd name="T50" fmla="*/ 1165779 w 5459"/>
                <a:gd name="T51" fmla="*/ 4018 h 16"/>
                <a:gd name="T52" fmla="*/ 1304562 w 5459"/>
                <a:gd name="T53" fmla="*/ 4018 h 16"/>
                <a:gd name="T54" fmla="*/ 1252518 w 5459"/>
                <a:gd name="T55" fmla="*/ 0 h 16"/>
                <a:gd name="T56" fmla="*/ 1384362 w 5459"/>
                <a:gd name="T57" fmla="*/ 8036 h 16"/>
                <a:gd name="T58" fmla="*/ 1419058 w 5459"/>
                <a:gd name="T59" fmla="*/ 0 h 16"/>
                <a:gd name="T60" fmla="*/ 1419058 w 5459"/>
                <a:gd name="T61" fmla="*/ 8036 h 16"/>
                <a:gd name="T62" fmla="*/ 1550902 w 5459"/>
                <a:gd name="T63" fmla="*/ 0 h 16"/>
                <a:gd name="T64" fmla="*/ 1498858 w 5459"/>
                <a:gd name="T65" fmla="*/ 4018 h 16"/>
                <a:gd name="T66" fmla="*/ 1637641 w 5459"/>
                <a:gd name="T67" fmla="*/ 4018 h 16"/>
                <a:gd name="T68" fmla="*/ 1585598 w 5459"/>
                <a:gd name="T69" fmla="*/ 0 h 16"/>
                <a:gd name="T70" fmla="*/ 1717442 w 5459"/>
                <a:gd name="T71" fmla="*/ 8036 h 16"/>
                <a:gd name="T72" fmla="*/ 1752137 w 5459"/>
                <a:gd name="T73" fmla="*/ 0 h 16"/>
                <a:gd name="T74" fmla="*/ 1752137 w 5459"/>
                <a:gd name="T75" fmla="*/ 8036 h 16"/>
                <a:gd name="T76" fmla="*/ 1883981 w 5459"/>
                <a:gd name="T77" fmla="*/ 0 h 16"/>
                <a:gd name="T78" fmla="*/ 1831938 w 5459"/>
                <a:gd name="T79" fmla="*/ 4018 h 16"/>
                <a:gd name="T80" fmla="*/ 1970721 w 5459"/>
                <a:gd name="T81" fmla="*/ 4018 h 16"/>
                <a:gd name="T82" fmla="*/ 1918678 w 5459"/>
                <a:gd name="T83" fmla="*/ 0 h 16"/>
                <a:gd name="T84" fmla="*/ 2050521 w 5459"/>
                <a:gd name="T85" fmla="*/ 8036 h 16"/>
                <a:gd name="T86" fmla="*/ 2085217 w 5459"/>
                <a:gd name="T87" fmla="*/ 0 h 16"/>
                <a:gd name="T88" fmla="*/ 2085217 w 5459"/>
                <a:gd name="T89" fmla="*/ 8036 h 16"/>
                <a:gd name="T90" fmla="*/ 2217060 w 5459"/>
                <a:gd name="T91" fmla="*/ 0 h 16"/>
                <a:gd name="T92" fmla="*/ 2165017 w 5459"/>
                <a:gd name="T93" fmla="*/ 4018 h 16"/>
                <a:gd name="T94" fmla="*/ 2303800 w 5459"/>
                <a:gd name="T95" fmla="*/ 4018 h 16"/>
                <a:gd name="T96" fmla="*/ 2251756 w 5459"/>
                <a:gd name="T97" fmla="*/ 0 h 16"/>
                <a:gd name="T98" fmla="*/ 2364084 w 5459"/>
                <a:gd name="T99" fmla="*/ 8036 h 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59"/>
                <a:gd name="T151" fmla="*/ 0 h 16"/>
                <a:gd name="T152" fmla="*/ 5459 w 5459"/>
                <a:gd name="T153" fmla="*/ 16 h 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59" h="16">
                  <a:moveTo>
                    <a:pt x="8" y="0"/>
                  </a:moveTo>
                  <a:lnTo>
                    <a:pt x="120" y="0"/>
                  </a:lnTo>
                  <a:cubicBezTo>
                    <a:pt x="125" y="0"/>
                    <a:pt x="128" y="3"/>
                    <a:pt x="128" y="8"/>
                  </a:cubicBezTo>
                  <a:cubicBezTo>
                    <a:pt x="128" y="12"/>
                    <a:pt x="125" y="16"/>
                    <a:pt x="120" y="16"/>
                  </a:cubicBezTo>
                  <a:lnTo>
                    <a:pt x="8" y="16"/>
                  </a:ln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lose/>
                  <a:moveTo>
                    <a:pt x="200" y="0"/>
                  </a:moveTo>
                  <a:lnTo>
                    <a:pt x="312" y="0"/>
                  </a:lnTo>
                  <a:cubicBezTo>
                    <a:pt x="317" y="0"/>
                    <a:pt x="320" y="3"/>
                    <a:pt x="320" y="8"/>
                  </a:cubicBezTo>
                  <a:cubicBezTo>
                    <a:pt x="320" y="12"/>
                    <a:pt x="317" y="16"/>
                    <a:pt x="312" y="16"/>
                  </a:cubicBezTo>
                  <a:lnTo>
                    <a:pt x="200" y="16"/>
                  </a:lnTo>
                  <a:cubicBezTo>
                    <a:pt x="196" y="16"/>
                    <a:pt x="192" y="12"/>
                    <a:pt x="192" y="8"/>
                  </a:cubicBezTo>
                  <a:cubicBezTo>
                    <a:pt x="192" y="3"/>
                    <a:pt x="196" y="0"/>
                    <a:pt x="200" y="0"/>
                  </a:cubicBezTo>
                  <a:close/>
                  <a:moveTo>
                    <a:pt x="392" y="0"/>
                  </a:moveTo>
                  <a:lnTo>
                    <a:pt x="504" y="0"/>
                  </a:lnTo>
                  <a:cubicBezTo>
                    <a:pt x="509" y="0"/>
                    <a:pt x="512" y="3"/>
                    <a:pt x="512" y="8"/>
                  </a:cubicBezTo>
                  <a:cubicBezTo>
                    <a:pt x="512" y="12"/>
                    <a:pt x="509" y="16"/>
                    <a:pt x="504" y="16"/>
                  </a:cubicBezTo>
                  <a:lnTo>
                    <a:pt x="392" y="16"/>
                  </a:lnTo>
                  <a:cubicBezTo>
                    <a:pt x="388" y="16"/>
                    <a:pt x="384" y="12"/>
                    <a:pt x="384" y="8"/>
                  </a:cubicBezTo>
                  <a:cubicBezTo>
                    <a:pt x="384" y="3"/>
                    <a:pt x="388" y="0"/>
                    <a:pt x="392" y="0"/>
                  </a:cubicBezTo>
                  <a:close/>
                  <a:moveTo>
                    <a:pt x="584" y="0"/>
                  </a:moveTo>
                  <a:lnTo>
                    <a:pt x="696" y="0"/>
                  </a:lnTo>
                  <a:cubicBezTo>
                    <a:pt x="701" y="0"/>
                    <a:pt x="704" y="3"/>
                    <a:pt x="704" y="8"/>
                  </a:cubicBezTo>
                  <a:cubicBezTo>
                    <a:pt x="704" y="12"/>
                    <a:pt x="701" y="16"/>
                    <a:pt x="696" y="16"/>
                  </a:cubicBezTo>
                  <a:lnTo>
                    <a:pt x="584" y="16"/>
                  </a:lnTo>
                  <a:cubicBezTo>
                    <a:pt x="580" y="16"/>
                    <a:pt x="576" y="12"/>
                    <a:pt x="576" y="8"/>
                  </a:cubicBezTo>
                  <a:cubicBezTo>
                    <a:pt x="576" y="3"/>
                    <a:pt x="580" y="0"/>
                    <a:pt x="584" y="0"/>
                  </a:cubicBezTo>
                  <a:close/>
                  <a:moveTo>
                    <a:pt x="776" y="0"/>
                  </a:moveTo>
                  <a:lnTo>
                    <a:pt x="888" y="0"/>
                  </a:lnTo>
                  <a:cubicBezTo>
                    <a:pt x="893" y="0"/>
                    <a:pt x="896" y="3"/>
                    <a:pt x="896" y="8"/>
                  </a:cubicBezTo>
                  <a:cubicBezTo>
                    <a:pt x="896" y="12"/>
                    <a:pt x="893" y="16"/>
                    <a:pt x="888" y="16"/>
                  </a:cubicBezTo>
                  <a:lnTo>
                    <a:pt x="776" y="16"/>
                  </a:lnTo>
                  <a:cubicBezTo>
                    <a:pt x="772" y="16"/>
                    <a:pt x="768" y="12"/>
                    <a:pt x="768" y="8"/>
                  </a:cubicBezTo>
                  <a:cubicBezTo>
                    <a:pt x="768" y="3"/>
                    <a:pt x="772" y="0"/>
                    <a:pt x="776" y="0"/>
                  </a:cubicBezTo>
                  <a:close/>
                  <a:moveTo>
                    <a:pt x="968" y="0"/>
                  </a:moveTo>
                  <a:lnTo>
                    <a:pt x="1080" y="0"/>
                  </a:lnTo>
                  <a:cubicBezTo>
                    <a:pt x="1085" y="0"/>
                    <a:pt x="1088" y="3"/>
                    <a:pt x="1088" y="8"/>
                  </a:cubicBezTo>
                  <a:cubicBezTo>
                    <a:pt x="1088" y="12"/>
                    <a:pt x="1085" y="16"/>
                    <a:pt x="1080" y="16"/>
                  </a:cubicBezTo>
                  <a:lnTo>
                    <a:pt x="968" y="16"/>
                  </a:lnTo>
                  <a:cubicBezTo>
                    <a:pt x="964" y="16"/>
                    <a:pt x="960" y="12"/>
                    <a:pt x="960" y="8"/>
                  </a:cubicBezTo>
                  <a:cubicBezTo>
                    <a:pt x="960" y="3"/>
                    <a:pt x="964" y="0"/>
                    <a:pt x="968" y="0"/>
                  </a:cubicBezTo>
                  <a:close/>
                  <a:moveTo>
                    <a:pt x="1160" y="0"/>
                  </a:moveTo>
                  <a:lnTo>
                    <a:pt x="1272" y="0"/>
                  </a:lnTo>
                  <a:cubicBezTo>
                    <a:pt x="1277" y="0"/>
                    <a:pt x="1280" y="3"/>
                    <a:pt x="1280" y="8"/>
                  </a:cubicBezTo>
                  <a:cubicBezTo>
                    <a:pt x="1280" y="12"/>
                    <a:pt x="1277" y="16"/>
                    <a:pt x="1272" y="16"/>
                  </a:cubicBezTo>
                  <a:lnTo>
                    <a:pt x="1160" y="16"/>
                  </a:lnTo>
                  <a:cubicBezTo>
                    <a:pt x="1156" y="16"/>
                    <a:pt x="1152" y="12"/>
                    <a:pt x="1152" y="8"/>
                  </a:cubicBezTo>
                  <a:cubicBezTo>
                    <a:pt x="1152" y="3"/>
                    <a:pt x="1156" y="0"/>
                    <a:pt x="1160" y="0"/>
                  </a:cubicBezTo>
                  <a:close/>
                  <a:moveTo>
                    <a:pt x="1352" y="0"/>
                  </a:moveTo>
                  <a:lnTo>
                    <a:pt x="1464" y="0"/>
                  </a:lnTo>
                  <a:cubicBezTo>
                    <a:pt x="1469" y="0"/>
                    <a:pt x="1472" y="3"/>
                    <a:pt x="1472" y="8"/>
                  </a:cubicBezTo>
                  <a:cubicBezTo>
                    <a:pt x="1472" y="12"/>
                    <a:pt x="1469" y="16"/>
                    <a:pt x="1464" y="16"/>
                  </a:cubicBezTo>
                  <a:lnTo>
                    <a:pt x="1352" y="16"/>
                  </a:lnTo>
                  <a:cubicBezTo>
                    <a:pt x="1348" y="16"/>
                    <a:pt x="1344" y="12"/>
                    <a:pt x="1344" y="8"/>
                  </a:cubicBezTo>
                  <a:cubicBezTo>
                    <a:pt x="1344" y="3"/>
                    <a:pt x="1348" y="0"/>
                    <a:pt x="1352" y="0"/>
                  </a:cubicBezTo>
                  <a:close/>
                  <a:moveTo>
                    <a:pt x="1544" y="0"/>
                  </a:moveTo>
                  <a:lnTo>
                    <a:pt x="1656" y="0"/>
                  </a:lnTo>
                  <a:cubicBezTo>
                    <a:pt x="1661" y="0"/>
                    <a:pt x="1664" y="3"/>
                    <a:pt x="1664" y="8"/>
                  </a:cubicBezTo>
                  <a:cubicBezTo>
                    <a:pt x="1664" y="12"/>
                    <a:pt x="1661" y="16"/>
                    <a:pt x="1656" y="16"/>
                  </a:cubicBezTo>
                  <a:lnTo>
                    <a:pt x="1544" y="16"/>
                  </a:lnTo>
                  <a:cubicBezTo>
                    <a:pt x="1540" y="16"/>
                    <a:pt x="1536" y="12"/>
                    <a:pt x="1536" y="8"/>
                  </a:cubicBezTo>
                  <a:cubicBezTo>
                    <a:pt x="1536" y="3"/>
                    <a:pt x="1540" y="0"/>
                    <a:pt x="1544" y="0"/>
                  </a:cubicBezTo>
                  <a:close/>
                  <a:moveTo>
                    <a:pt x="1736" y="0"/>
                  </a:moveTo>
                  <a:lnTo>
                    <a:pt x="1848" y="0"/>
                  </a:lnTo>
                  <a:cubicBezTo>
                    <a:pt x="1853" y="0"/>
                    <a:pt x="1856" y="3"/>
                    <a:pt x="1856" y="8"/>
                  </a:cubicBezTo>
                  <a:cubicBezTo>
                    <a:pt x="1856" y="12"/>
                    <a:pt x="1853" y="16"/>
                    <a:pt x="1848" y="16"/>
                  </a:cubicBezTo>
                  <a:lnTo>
                    <a:pt x="1736" y="16"/>
                  </a:lnTo>
                  <a:cubicBezTo>
                    <a:pt x="1732" y="16"/>
                    <a:pt x="1728" y="12"/>
                    <a:pt x="1728" y="8"/>
                  </a:cubicBezTo>
                  <a:cubicBezTo>
                    <a:pt x="1728" y="3"/>
                    <a:pt x="1732" y="0"/>
                    <a:pt x="1736" y="0"/>
                  </a:cubicBezTo>
                  <a:close/>
                  <a:moveTo>
                    <a:pt x="1928" y="0"/>
                  </a:moveTo>
                  <a:lnTo>
                    <a:pt x="2040" y="0"/>
                  </a:lnTo>
                  <a:cubicBezTo>
                    <a:pt x="2045" y="0"/>
                    <a:pt x="2048" y="3"/>
                    <a:pt x="2048" y="8"/>
                  </a:cubicBezTo>
                  <a:cubicBezTo>
                    <a:pt x="2048" y="12"/>
                    <a:pt x="2045" y="16"/>
                    <a:pt x="2040" y="16"/>
                  </a:cubicBezTo>
                  <a:lnTo>
                    <a:pt x="1928" y="16"/>
                  </a:lnTo>
                  <a:cubicBezTo>
                    <a:pt x="1924" y="16"/>
                    <a:pt x="1920" y="12"/>
                    <a:pt x="1920" y="8"/>
                  </a:cubicBezTo>
                  <a:cubicBezTo>
                    <a:pt x="1920" y="3"/>
                    <a:pt x="1924" y="0"/>
                    <a:pt x="1928" y="0"/>
                  </a:cubicBezTo>
                  <a:close/>
                  <a:moveTo>
                    <a:pt x="2120" y="0"/>
                  </a:moveTo>
                  <a:lnTo>
                    <a:pt x="2232" y="0"/>
                  </a:lnTo>
                  <a:cubicBezTo>
                    <a:pt x="2237" y="0"/>
                    <a:pt x="2240" y="3"/>
                    <a:pt x="2240" y="8"/>
                  </a:cubicBezTo>
                  <a:cubicBezTo>
                    <a:pt x="2240" y="12"/>
                    <a:pt x="2237" y="16"/>
                    <a:pt x="2232" y="16"/>
                  </a:cubicBezTo>
                  <a:lnTo>
                    <a:pt x="2120" y="16"/>
                  </a:lnTo>
                  <a:cubicBezTo>
                    <a:pt x="2116" y="16"/>
                    <a:pt x="2112" y="12"/>
                    <a:pt x="2112" y="8"/>
                  </a:cubicBezTo>
                  <a:cubicBezTo>
                    <a:pt x="2112" y="3"/>
                    <a:pt x="2116" y="0"/>
                    <a:pt x="2120" y="0"/>
                  </a:cubicBezTo>
                  <a:close/>
                  <a:moveTo>
                    <a:pt x="2312" y="0"/>
                  </a:moveTo>
                  <a:lnTo>
                    <a:pt x="2424" y="0"/>
                  </a:lnTo>
                  <a:cubicBezTo>
                    <a:pt x="2429" y="0"/>
                    <a:pt x="2432" y="3"/>
                    <a:pt x="2432" y="8"/>
                  </a:cubicBezTo>
                  <a:cubicBezTo>
                    <a:pt x="2432" y="12"/>
                    <a:pt x="2429" y="16"/>
                    <a:pt x="2424" y="16"/>
                  </a:cubicBezTo>
                  <a:lnTo>
                    <a:pt x="2312" y="16"/>
                  </a:lnTo>
                  <a:cubicBezTo>
                    <a:pt x="2308" y="16"/>
                    <a:pt x="2304" y="12"/>
                    <a:pt x="2304" y="8"/>
                  </a:cubicBezTo>
                  <a:cubicBezTo>
                    <a:pt x="2304" y="3"/>
                    <a:pt x="2308" y="0"/>
                    <a:pt x="2312" y="0"/>
                  </a:cubicBezTo>
                  <a:close/>
                  <a:moveTo>
                    <a:pt x="2504" y="0"/>
                  </a:moveTo>
                  <a:lnTo>
                    <a:pt x="2616" y="0"/>
                  </a:lnTo>
                  <a:cubicBezTo>
                    <a:pt x="2621" y="0"/>
                    <a:pt x="2624" y="3"/>
                    <a:pt x="2624" y="8"/>
                  </a:cubicBezTo>
                  <a:cubicBezTo>
                    <a:pt x="2624" y="12"/>
                    <a:pt x="2621" y="16"/>
                    <a:pt x="2616" y="16"/>
                  </a:cubicBezTo>
                  <a:lnTo>
                    <a:pt x="2504" y="16"/>
                  </a:lnTo>
                  <a:cubicBezTo>
                    <a:pt x="2500" y="16"/>
                    <a:pt x="2496" y="12"/>
                    <a:pt x="2496" y="8"/>
                  </a:cubicBezTo>
                  <a:cubicBezTo>
                    <a:pt x="2496" y="3"/>
                    <a:pt x="2500" y="0"/>
                    <a:pt x="2504" y="0"/>
                  </a:cubicBezTo>
                  <a:close/>
                  <a:moveTo>
                    <a:pt x="2696" y="0"/>
                  </a:moveTo>
                  <a:lnTo>
                    <a:pt x="2808" y="0"/>
                  </a:lnTo>
                  <a:cubicBezTo>
                    <a:pt x="2813" y="0"/>
                    <a:pt x="2816" y="3"/>
                    <a:pt x="2816" y="8"/>
                  </a:cubicBezTo>
                  <a:cubicBezTo>
                    <a:pt x="2816" y="12"/>
                    <a:pt x="2813" y="16"/>
                    <a:pt x="2808" y="16"/>
                  </a:cubicBezTo>
                  <a:lnTo>
                    <a:pt x="2696" y="16"/>
                  </a:lnTo>
                  <a:cubicBezTo>
                    <a:pt x="2692" y="16"/>
                    <a:pt x="2688" y="12"/>
                    <a:pt x="2688" y="8"/>
                  </a:cubicBezTo>
                  <a:cubicBezTo>
                    <a:pt x="2688" y="3"/>
                    <a:pt x="2692" y="0"/>
                    <a:pt x="2696" y="0"/>
                  </a:cubicBezTo>
                  <a:close/>
                  <a:moveTo>
                    <a:pt x="2888" y="0"/>
                  </a:moveTo>
                  <a:lnTo>
                    <a:pt x="3000" y="0"/>
                  </a:lnTo>
                  <a:cubicBezTo>
                    <a:pt x="3005" y="0"/>
                    <a:pt x="3008" y="3"/>
                    <a:pt x="3008" y="8"/>
                  </a:cubicBezTo>
                  <a:cubicBezTo>
                    <a:pt x="3008" y="12"/>
                    <a:pt x="3005" y="16"/>
                    <a:pt x="3000" y="16"/>
                  </a:cubicBezTo>
                  <a:lnTo>
                    <a:pt x="2888" y="16"/>
                  </a:lnTo>
                  <a:cubicBezTo>
                    <a:pt x="2884" y="16"/>
                    <a:pt x="2880" y="12"/>
                    <a:pt x="2880" y="8"/>
                  </a:cubicBezTo>
                  <a:cubicBezTo>
                    <a:pt x="2880" y="3"/>
                    <a:pt x="2884" y="0"/>
                    <a:pt x="2888" y="0"/>
                  </a:cubicBezTo>
                  <a:close/>
                  <a:moveTo>
                    <a:pt x="3080" y="0"/>
                  </a:moveTo>
                  <a:lnTo>
                    <a:pt x="3192" y="0"/>
                  </a:lnTo>
                  <a:cubicBezTo>
                    <a:pt x="3197" y="0"/>
                    <a:pt x="3200" y="3"/>
                    <a:pt x="3200" y="8"/>
                  </a:cubicBezTo>
                  <a:cubicBezTo>
                    <a:pt x="3200" y="12"/>
                    <a:pt x="3197" y="16"/>
                    <a:pt x="3192" y="16"/>
                  </a:cubicBezTo>
                  <a:lnTo>
                    <a:pt x="3080" y="16"/>
                  </a:lnTo>
                  <a:cubicBezTo>
                    <a:pt x="3076" y="16"/>
                    <a:pt x="3072" y="12"/>
                    <a:pt x="3072" y="8"/>
                  </a:cubicBezTo>
                  <a:cubicBezTo>
                    <a:pt x="3072" y="3"/>
                    <a:pt x="3076" y="0"/>
                    <a:pt x="3080" y="0"/>
                  </a:cubicBezTo>
                  <a:close/>
                  <a:moveTo>
                    <a:pt x="3272" y="0"/>
                  </a:moveTo>
                  <a:lnTo>
                    <a:pt x="3384" y="0"/>
                  </a:lnTo>
                  <a:cubicBezTo>
                    <a:pt x="3389" y="0"/>
                    <a:pt x="3392" y="3"/>
                    <a:pt x="3392" y="8"/>
                  </a:cubicBezTo>
                  <a:cubicBezTo>
                    <a:pt x="3392" y="12"/>
                    <a:pt x="3389" y="16"/>
                    <a:pt x="3384" y="16"/>
                  </a:cubicBezTo>
                  <a:lnTo>
                    <a:pt x="3272" y="16"/>
                  </a:lnTo>
                  <a:cubicBezTo>
                    <a:pt x="3268" y="16"/>
                    <a:pt x="3264" y="12"/>
                    <a:pt x="3264" y="8"/>
                  </a:cubicBezTo>
                  <a:cubicBezTo>
                    <a:pt x="3264" y="3"/>
                    <a:pt x="3268" y="0"/>
                    <a:pt x="3272" y="0"/>
                  </a:cubicBezTo>
                  <a:close/>
                  <a:moveTo>
                    <a:pt x="3464" y="0"/>
                  </a:moveTo>
                  <a:lnTo>
                    <a:pt x="3576" y="0"/>
                  </a:lnTo>
                  <a:cubicBezTo>
                    <a:pt x="3581" y="0"/>
                    <a:pt x="3584" y="3"/>
                    <a:pt x="3584" y="8"/>
                  </a:cubicBezTo>
                  <a:cubicBezTo>
                    <a:pt x="3584" y="12"/>
                    <a:pt x="3581" y="16"/>
                    <a:pt x="3576" y="16"/>
                  </a:cubicBezTo>
                  <a:lnTo>
                    <a:pt x="3464" y="16"/>
                  </a:lnTo>
                  <a:cubicBezTo>
                    <a:pt x="3460" y="16"/>
                    <a:pt x="3456" y="12"/>
                    <a:pt x="3456" y="8"/>
                  </a:cubicBezTo>
                  <a:cubicBezTo>
                    <a:pt x="3456" y="3"/>
                    <a:pt x="3460" y="0"/>
                    <a:pt x="3464" y="0"/>
                  </a:cubicBezTo>
                  <a:close/>
                  <a:moveTo>
                    <a:pt x="3656" y="0"/>
                  </a:moveTo>
                  <a:lnTo>
                    <a:pt x="3768" y="0"/>
                  </a:lnTo>
                  <a:cubicBezTo>
                    <a:pt x="3773" y="0"/>
                    <a:pt x="3776" y="3"/>
                    <a:pt x="3776" y="8"/>
                  </a:cubicBezTo>
                  <a:cubicBezTo>
                    <a:pt x="3776" y="12"/>
                    <a:pt x="3773" y="16"/>
                    <a:pt x="3768" y="16"/>
                  </a:cubicBezTo>
                  <a:lnTo>
                    <a:pt x="3656" y="16"/>
                  </a:lnTo>
                  <a:cubicBezTo>
                    <a:pt x="3652" y="16"/>
                    <a:pt x="3648" y="12"/>
                    <a:pt x="3648" y="8"/>
                  </a:cubicBezTo>
                  <a:cubicBezTo>
                    <a:pt x="3648" y="3"/>
                    <a:pt x="3652" y="0"/>
                    <a:pt x="3656" y="0"/>
                  </a:cubicBezTo>
                  <a:close/>
                  <a:moveTo>
                    <a:pt x="3848" y="0"/>
                  </a:moveTo>
                  <a:lnTo>
                    <a:pt x="3960" y="0"/>
                  </a:lnTo>
                  <a:cubicBezTo>
                    <a:pt x="3965" y="0"/>
                    <a:pt x="3968" y="3"/>
                    <a:pt x="3968" y="8"/>
                  </a:cubicBezTo>
                  <a:cubicBezTo>
                    <a:pt x="3968" y="12"/>
                    <a:pt x="3965" y="16"/>
                    <a:pt x="3960" y="16"/>
                  </a:cubicBezTo>
                  <a:lnTo>
                    <a:pt x="3848" y="16"/>
                  </a:lnTo>
                  <a:cubicBezTo>
                    <a:pt x="3844" y="16"/>
                    <a:pt x="3840" y="12"/>
                    <a:pt x="3840" y="8"/>
                  </a:cubicBezTo>
                  <a:cubicBezTo>
                    <a:pt x="3840" y="3"/>
                    <a:pt x="3844" y="0"/>
                    <a:pt x="3848" y="0"/>
                  </a:cubicBezTo>
                  <a:close/>
                  <a:moveTo>
                    <a:pt x="4040" y="0"/>
                  </a:moveTo>
                  <a:lnTo>
                    <a:pt x="4152" y="0"/>
                  </a:lnTo>
                  <a:cubicBezTo>
                    <a:pt x="4157" y="0"/>
                    <a:pt x="4160" y="3"/>
                    <a:pt x="4160" y="8"/>
                  </a:cubicBezTo>
                  <a:cubicBezTo>
                    <a:pt x="4160" y="12"/>
                    <a:pt x="4157" y="16"/>
                    <a:pt x="4152" y="16"/>
                  </a:cubicBezTo>
                  <a:lnTo>
                    <a:pt x="4040" y="16"/>
                  </a:lnTo>
                  <a:cubicBezTo>
                    <a:pt x="4036" y="16"/>
                    <a:pt x="4032" y="12"/>
                    <a:pt x="4032" y="8"/>
                  </a:cubicBezTo>
                  <a:cubicBezTo>
                    <a:pt x="4032" y="3"/>
                    <a:pt x="4036" y="0"/>
                    <a:pt x="4040" y="0"/>
                  </a:cubicBezTo>
                  <a:close/>
                  <a:moveTo>
                    <a:pt x="4232" y="0"/>
                  </a:moveTo>
                  <a:lnTo>
                    <a:pt x="4344" y="0"/>
                  </a:lnTo>
                  <a:cubicBezTo>
                    <a:pt x="4349" y="0"/>
                    <a:pt x="4352" y="3"/>
                    <a:pt x="4352" y="8"/>
                  </a:cubicBezTo>
                  <a:cubicBezTo>
                    <a:pt x="4352" y="12"/>
                    <a:pt x="4349" y="16"/>
                    <a:pt x="4344" y="16"/>
                  </a:cubicBezTo>
                  <a:lnTo>
                    <a:pt x="4232" y="16"/>
                  </a:lnTo>
                  <a:cubicBezTo>
                    <a:pt x="4228" y="16"/>
                    <a:pt x="4224" y="12"/>
                    <a:pt x="4224" y="8"/>
                  </a:cubicBezTo>
                  <a:cubicBezTo>
                    <a:pt x="4224" y="3"/>
                    <a:pt x="4228" y="0"/>
                    <a:pt x="4232" y="0"/>
                  </a:cubicBezTo>
                  <a:close/>
                  <a:moveTo>
                    <a:pt x="4424" y="0"/>
                  </a:moveTo>
                  <a:lnTo>
                    <a:pt x="4536" y="0"/>
                  </a:lnTo>
                  <a:cubicBezTo>
                    <a:pt x="4541" y="0"/>
                    <a:pt x="4544" y="3"/>
                    <a:pt x="4544" y="8"/>
                  </a:cubicBezTo>
                  <a:cubicBezTo>
                    <a:pt x="4544" y="12"/>
                    <a:pt x="4541" y="16"/>
                    <a:pt x="4536" y="16"/>
                  </a:cubicBezTo>
                  <a:lnTo>
                    <a:pt x="4424" y="16"/>
                  </a:lnTo>
                  <a:cubicBezTo>
                    <a:pt x="4420" y="16"/>
                    <a:pt x="4416" y="12"/>
                    <a:pt x="4416" y="8"/>
                  </a:cubicBezTo>
                  <a:cubicBezTo>
                    <a:pt x="4416" y="3"/>
                    <a:pt x="4420" y="0"/>
                    <a:pt x="4424" y="0"/>
                  </a:cubicBezTo>
                  <a:close/>
                  <a:moveTo>
                    <a:pt x="4616" y="0"/>
                  </a:moveTo>
                  <a:lnTo>
                    <a:pt x="4728" y="0"/>
                  </a:lnTo>
                  <a:cubicBezTo>
                    <a:pt x="4733" y="0"/>
                    <a:pt x="4736" y="3"/>
                    <a:pt x="4736" y="8"/>
                  </a:cubicBezTo>
                  <a:cubicBezTo>
                    <a:pt x="4736" y="12"/>
                    <a:pt x="4733" y="16"/>
                    <a:pt x="4728" y="16"/>
                  </a:cubicBezTo>
                  <a:lnTo>
                    <a:pt x="4616" y="16"/>
                  </a:lnTo>
                  <a:cubicBezTo>
                    <a:pt x="4612" y="16"/>
                    <a:pt x="4608" y="12"/>
                    <a:pt x="4608" y="8"/>
                  </a:cubicBezTo>
                  <a:cubicBezTo>
                    <a:pt x="4608" y="3"/>
                    <a:pt x="4612" y="0"/>
                    <a:pt x="4616" y="0"/>
                  </a:cubicBezTo>
                  <a:close/>
                  <a:moveTo>
                    <a:pt x="4808" y="0"/>
                  </a:moveTo>
                  <a:lnTo>
                    <a:pt x="4920" y="0"/>
                  </a:lnTo>
                  <a:cubicBezTo>
                    <a:pt x="4925" y="0"/>
                    <a:pt x="4928" y="3"/>
                    <a:pt x="4928" y="8"/>
                  </a:cubicBezTo>
                  <a:cubicBezTo>
                    <a:pt x="4928" y="12"/>
                    <a:pt x="4925" y="16"/>
                    <a:pt x="4920" y="16"/>
                  </a:cubicBezTo>
                  <a:lnTo>
                    <a:pt x="4808" y="16"/>
                  </a:lnTo>
                  <a:cubicBezTo>
                    <a:pt x="4804" y="16"/>
                    <a:pt x="4800" y="12"/>
                    <a:pt x="4800" y="8"/>
                  </a:cubicBezTo>
                  <a:cubicBezTo>
                    <a:pt x="4800" y="3"/>
                    <a:pt x="4804" y="0"/>
                    <a:pt x="4808" y="0"/>
                  </a:cubicBezTo>
                  <a:close/>
                  <a:moveTo>
                    <a:pt x="5000" y="0"/>
                  </a:moveTo>
                  <a:lnTo>
                    <a:pt x="5112" y="0"/>
                  </a:lnTo>
                  <a:cubicBezTo>
                    <a:pt x="5117" y="0"/>
                    <a:pt x="5120" y="3"/>
                    <a:pt x="5120" y="8"/>
                  </a:cubicBezTo>
                  <a:cubicBezTo>
                    <a:pt x="5120" y="12"/>
                    <a:pt x="5117" y="16"/>
                    <a:pt x="5112" y="16"/>
                  </a:cubicBezTo>
                  <a:lnTo>
                    <a:pt x="5000" y="16"/>
                  </a:lnTo>
                  <a:cubicBezTo>
                    <a:pt x="4996" y="16"/>
                    <a:pt x="4992" y="12"/>
                    <a:pt x="4992" y="8"/>
                  </a:cubicBezTo>
                  <a:cubicBezTo>
                    <a:pt x="4992" y="3"/>
                    <a:pt x="4996" y="0"/>
                    <a:pt x="5000" y="0"/>
                  </a:cubicBezTo>
                  <a:close/>
                  <a:moveTo>
                    <a:pt x="5192" y="0"/>
                  </a:moveTo>
                  <a:lnTo>
                    <a:pt x="5304" y="0"/>
                  </a:lnTo>
                  <a:cubicBezTo>
                    <a:pt x="5309" y="0"/>
                    <a:pt x="5312" y="3"/>
                    <a:pt x="5312" y="8"/>
                  </a:cubicBezTo>
                  <a:cubicBezTo>
                    <a:pt x="5312" y="12"/>
                    <a:pt x="5309" y="16"/>
                    <a:pt x="5304" y="16"/>
                  </a:cubicBezTo>
                  <a:lnTo>
                    <a:pt x="5192" y="16"/>
                  </a:lnTo>
                  <a:cubicBezTo>
                    <a:pt x="5188" y="16"/>
                    <a:pt x="5184" y="12"/>
                    <a:pt x="5184" y="8"/>
                  </a:cubicBezTo>
                  <a:cubicBezTo>
                    <a:pt x="5184" y="3"/>
                    <a:pt x="5188" y="0"/>
                    <a:pt x="5192" y="0"/>
                  </a:cubicBezTo>
                  <a:close/>
                  <a:moveTo>
                    <a:pt x="5384" y="0"/>
                  </a:moveTo>
                  <a:lnTo>
                    <a:pt x="5451" y="0"/>
                  </a:lnTo>
                  <a:cubicBezTo>
                    <a:pt x="5455" y="0"/>
                    <a:pt x="5459" y="3"/>
                    <a:pt x="5459" y="8"/>
                  </a:cubicBezTo>
                  <a:cubicBezTo>
                    <a:pt x="5459" y="12"/>
                    <a:pt x="5455" y="16"/>
                    <a:pt x="5451" y="16"/>
                  </a:cubicBezTo>
                  <a:lnTo>
                    <a:pt x="5384" y="16"/>
                  </a:lnTo>
                  <a:cubicBezTo>
                    <a:pt x="5380" y="16"/>
                    <a:pt x="5376" y="12"/>
                    <a:pt x="5376" y="8"/>
                  </a:cubicBezTo>
                  <a:cubicBezTo>
                    <a:pt x="5376" y="3"/>
                    <a:pt x="5380" y="0"/>
                    <a:pt x="5384" y="0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68" name="Freeform 89"/>
            <p:cNvSpPr>
              <a:spLocks noEditPoints="1"/>
            </p:cNvSpPr>
            <p:nvPr/>
          </p:nvSpPr>
          <p:spPr bwMode="auto">
            <a:xfrm>
              <a:off x="2119" y="2540"/>
              <a:ext cx="7" cy="170"/>
            </a:xfrm>
            <a:custGeom>
              <a:avLst/>
              <a:gdLst>
                <a:gd name="T0" fmla="*/ 0 w 16"/>
                <a:gd name="T1" fmla="*/ 141471 h 318"/>
                <a:gd name="T2" fmla="*/ 0 w 16"/>
                <a:gd name="T3" fmla="*/ 90359 h 318"/>
                <a:gd name="T4" fmla="*/ 3125 w 16"/>
                <a:gd name="T5" fmla="*/ 86708 h 318"/>
                <a:gd name="T6" fmla="*/ 6251 w 16"/>
                <a:gd name="T7" fmla="*/ 90359 h 318"/>
                <a:gd name="T8" fmla="*/ 6251 w 16"/>
                <a:gd name="T9" fmla="*/ 141471 h 318"/>
                <a:gd name="T10" fmla="*/ 3125 w 16"/>
                <a:gd name="T11" fmla="*/ 145122 h 318"/>
                <a:gd name="T12" fmla="*/ 0 w 16"/>
                <a:gd name="T13" fmla="*/ 141471 h 318"/>
                <a:gd name="T14" fmla="*/ 0 w 16"/>
                <a:gd name="T15" fmla="*/ 53850 h 318"/>
                <a:gd name="T16" fmla="*/ 0 w 16"/>
                <a:gd name="T17" fmla="*/ 3651 h 318"/>
                <a:gd name="T18" fmla="*/ 3125 w 16"/>
                <a:gd name="T19" fmla="*/ 0 h 318"/>
                <a:gd name="T20" fmla="*/ 6251 w 16"/>
                <a:gd name="T21" fmla="*/ 3651 h 318"/>
                <a:gd name="T22" fmla="*/ 6251 w 16"/>
                <a:gd name="T23" fmla="*/ 53850 h 318"/>
                <a:gd name="T24" fmla="*/ 3125 w 16"/>
                <a:gd name="T25" fmla="*/ 57501 h 318"/>
                <a:gd name="T26" fmla="*/ 0 w 16"/>
                <a:gd name="T27" fmla="*/ 53850 h 3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318"/>
                <a:gd name="T44" fmla="*/ 16 w 16"/>
                <a:gd name="T45" fmla="*/ 318 h 3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318">
                  <a:moveTo>
                    <a:pt x="0" y="310"/>
                  </a:moveTo>
                  <a:lnTo>
                    <a:pt x="0" y="198"/>
                  </a:lnTo>
                  <a:cubicBezTo>
                    <a:pt x="0" y="194"/>
                    <a:pt x="4" y="190"/>
                    <a:pt x="8" y="190"/>
                  </a:cubicBezTo>
                  <a:cubicBezTo>
                    <a:pt x="12" y="190"/>
                    <a:pt x="16" y="194"/>
                    <a:pt x="16" y="198"/>
                  </a:cubicBezTo>
                  <a:lnTo>
                    <a:pt x="16" y="310"/>
                  </a:lnTo>
                  <a:cubicBezTo>
                    <a:pt x="16" y="315"/>
                    <a:pt x="12" y="318"/>
                    <a:pt x="8" y="318"/>
                  </a:cubicBezTo>
                  <a:cubicBezTo>
                    <a:pt x="4" y="318"/>
                    <a:pt x="0" y="315"/>
                    <a:pt x="0" y="310"/>
                  </a:cubicBezTo>
                  <a:close/>
                  <a:moveTo>
                    <a:pt x="0" y="118"/>
                  </a:moveTo>
                  <a:lnTo>
                    <a:pt x="0" y="8"/>
                  </a:ln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lnTo>
                    <a:pt x="16" y="118"/>
                  </a:lnTo>
                  <a:cubicBezTo>
                    <a:pt x="16" y="123"/>
                    <a:pt x="12" y="126"/>
                    <a:pt x="8" y="126"/>
                  </a:cubicBezTo>
                  <a:cubicBezTo>
                    <a:pt x="4" y="126"/>
                    <a:pt x="0" y="123"/>
                    <a:pt x="0" y="118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69" name="Freeform 90"/>
            <p:cNvSpPr>
              <a:spLocks noEditPoints="1"/>
            </p:cNvSpPr>
            <p:nvPr/>
          </p:nvSpPr>
          <p:spPr bwMode="auto">
            <a:xfrm>
              <a:off x="940" y="1411"/>
              <a:ext cx="7" cy="274"/>
            </a:xfrm>
            <a:custGeom>
              <a:avLst/>
              <a:gdLst>
                <a:gd name="T0" fmla="*/ 0 w 16"/>
                <a:gd name="T1" fmla="*/ 230815 h 512"/>
                <a:gd name="T2" fmla="*/ 0 w 16"/>
                <a:gd name="T3" fmla="*/ 179523 h 512"/>
                <a:gd name="T4" fmla="*/ 3473 w 16"/>
                <a:gd name="T5" fmla="*/ 175859 h 512"/>
                <a:gd name="T6" fmla="*/ 6945 w 16"/>
                <a:gd name="T7" fmla="*/ 179523 h 512"/>
                <a:gd name="T8" fmla="*/ 6945 w 16"/>
                <a:gd name="T9" fmla="*/ 230815 h 512"/>
                <a:gd name="T10" fmla="*/ 3473 w 16"/>
                <a:gd name="T11" fmla="*/ 234479 h 512"/>
                <a:gd name="T12" fmla="*/ 0 w 16"/>
                <a:gd name="T13" fmla="*/ 230815 h 512"/>
                <a:gd name="T14" fmla="*/ 0 w 16"/>
                <a:gd name="T15" fmla="*/ 142886 h 512"/>
                <a:gd name="T16" fmla="*/ 0 w 16"/>
                <a:gd name="T17" fmla="*/ 91593 h 512"/>
                <a:gd name="T18" fmla="*/ 3473 w 16"/>
                <a:gd name="T19" fmla="*/ 87929 h 512"/>
                <a:gd name="T20" fmla="*/ 6945 w 16"/>
                <a:gd name="T21" fmla="*/ 91593 h 512"/>
                <a:gd name="T22" fmla="*/ 6945 w 16"/>
                <a:gd name="T23" fmla="*/ 142886 h 512"/>
                <a:gd name="T24" fmla="*/ 3473 w 16"/>
                <a:gd name="T25" fmla="*/ 146549 h 512"/>
                <a:gd name="T26" fmla="*/ 0 w 16"/>
                <a:gd name="T27" fmla="*/ 142886 h 512"/>
                <a:gd name="T28" fmla="*/ 0 w 16"/>
                <a:gd name="T29" fmla="*/ 54956 h 512"/>
                <a:gd name="T30" fmla="*/ 0 w 16"/>
                <a:gd name="T31" fmla="*/ 3664 h 512"/>
                <a:gd name="T32" fmla="*/ 3473 w 16"/>
                <a:gd name="T33" fmla="*/ 0 h 512"/>
                <a:gd name="T34" fmla="*/ 6945 w 16"/>
                <a:gd name="T35" fmla="*/ 3664 h 512"/>
                <a:gd name="T36" fmla="*/ 6945 w 16"/>
                <a:gd name="T37" fmla="*/ 54956 h 512"/>
                <a:gd name="T38" fmla="*/ 3473 w 16"/>
                <a:gd name="T39" fmla="*/ 58620 h 512"/>
                <a:gd name="T40" fmla="*/ 0 w 16"/>
                <a:gd name="T41" fmla="*/ 54956 h 5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512"/>
                <a:gd name="T65" fmla="*/ 16 w 16"/>
                <a:gd name="T66" fmla="*/ 512 h 5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512">
                  <a:moveTo>
                    <a:pt x="0" y="504"/>
                  </a:move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lnTo>
                    <a:pt x="16" y="504"/>
                  </a:lnTo>
                  <a:cubicBezTo>
                    <a:pt x="16" y="509"/>
                    <a:pt x="13" y="512"/>
                    <a:pt x="8" y="512"/>
                  </a:cubicBezTo>
                  <a:cubicBezTo>
                    <a:pt x="4" y="512"/>
                    <a:pt x="0" y="509"/>
                    <a:pt x="0" y="504"/>
                  </a:cubicBezTo>
                  <a:close/>
                  <a:moveTo>
                    <a:pt x="0" y="312"/>
                  </a:move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lnTo>
                    <a:pt x="16" y="312"/>
                  </a:lnTo>
                  <a:cubicBezTo>
                    <a:pt x="16" y="317"/>
                    <a:pt x="13" y="320"/>
                    <a:pt x="8" y="320"/>
                  </a:cubicBezTo>
                  <a:cubicBezTo>
                    <a:pt x="4" y="320"/>
                    <a:pt x="0" y="317"/>
                    <a:pt x="0" y="312"/>
                  </a:cubicBezTo>
                  <a:close/>
                  <a:moveTo>
                    <a:pt x="0" y="120"/>
                  </a:move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lnTo>
                    <a:pt x="16" y="120"/>
                  </a:lnTo>
                  <a:cubicBezTo>
                    <a:pt x="16" y="125"/>
                    <a:pt x="13" y="128"/>
                    <a:pt x="8" y="128"/>
                  </a:cubicBezTo>
                  <a:cubicBezTo>
                    <a:pt x="4" y="128"/>
                    <a:pt x="0" y="125"/>
                    <a:pt x="0" y="120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70" name="Freeform 91"/>
            <p:cNvSpPr>
              <a:spLocks noEditPoints="1"/>
            </p:cNvSpPr>
            <p:nvPr/>
          </p:nvSpPr>
          <p:spPr bwMode="auto">
            <a:xfrm>
              <a:off x="1878" y="1411"/>
              <a:ext cx="7" cy="274"/>
            </a:xfrm>
            <a:custGeom>
              <a:avLst/>
              <a:gdLst>
                <a:gd name="T0" fmla="*/ 0 w 16"/>
                <a:gd name="T1" fmla="*/ 230815 h 512"/>
                <a:gd name="T2" fmla="*/ 0 w 16"/>
                <a:gd name="T3" fmla="*/ 179523 h 512"/>
                <a:gd name="T4" fmla="*/ 3473 w 16"/>
                <a:gd name="T5" fmla="*/ 175859 h 512"/>
                <a:gd name="T6" fmla="*/ 6945 w 16"/>
                <a:gd name="T7" fmla="*/ 179523 h 512"/>
                <a:gd name="T8" fmla="*/ 6945 w 16"/>
                <a:gd name="T9" fmla="*/ 230815 h 512"/>
                <a:gd name="T10" fmla="*/ 3473 w 16"/>
                <a:gd name="T11" fmla="*/ 234479 h 512"/>
                <a:gd name="T12" fmla="*/ 0 w 16"/>
                <a:gd name="T13" fmla="*/ 230815 h 512"/>
                <a:gd name="T14" fmla="*/ 0 w 16"/>
                <a:gd name="T15" fmla="*/ 142886 h 512"/>
                <a:gd name="T16" fmla="*/ 0 w 16"/>
                <a:gd name="T17" fmla="*/ 91593 h 512"/>
                <a:gd name="T18" fmla="*/ 3473 w 16"/>
                <a:gd name="T19" fmla="*/ 87929 h 512"/>
                <a:gd name="T20" fmla="*/ 6945 w 16"/>
                <a:gd name="T21" fmla="*/ 91593 h 512"/>
                <a:gd name="T22" fmla="*/ 6945 w 16"/>
                <a:gd name="T23" fmla="*/ 142886 h 512"/>
                <a:gd name="T24" fmla="*/ 3473 w 16"/>
                <a:gd name="T25" fmla="*/ 146549 h 512"/>
                <a:gd name="T26" fmla="*/ 0 w 16"/>
                <a:gd name="T27" fmla="*/ 142886 h 512"/>
                <a:gd name="T28" fmla="*/ 0 w 16"/>
                <a:gd name="T29" fmla="*/ 54956 h 512"/>
                <a:gd name="T30" fmla="*/ 0 w 16"/>
                <a:gd name="T31" fmla="*/ 3664 h 512"/>
                <a:gd name="T32" fmla="*/ 3473 w 16"/>
                <a:gd name="T33" fmla="*/ 0 h 512"/>
                <a:gd name="T34" fmla="*/ 6945 w 16"/>
                <a:gd name="T35" fmla="*/ 3664 h 512"/>
                <a:gd name="T36" fmla="*/ 6945 w 16"/>
                <a:gd name="T37" fmla="*/ 54956 h 512"/>
                <a:gd name="T38" fmla="*/ 3473 w 16"/>
                <a:gd name="T39" fmla="*/ 58620 h 512"/>
                <a:gd name="T40" fmla="*/ 0 w 16"/>
                <a:gd name="T41" fmla="*/ 54956 h 5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512"/>
                <a:gd name="T65" fmla="*/ 16 w 16"/>
                <a:gd name="T66" fmla="*/ 512 h 5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512">
                  <a:moveTo>
                    <a:pt x="0" y="504"/>
                  </a:moveTo>
                  <a:lnTo>
                    <a:pt x="0" y="392"/>
                  </a:lnTo>
                  <a:cubicBezTo>
                    <a:pt x="0" y="388"/>
                    <a:pt x="3" y="384"/>
                    <a:pt x="8" y="384"/>
                  </a:cubicBezTo>
                  <a:cubicBezTo>
                    <a:pt x="12" y="384"/>
                    <a:pt x="16" y="388"/>
                    <a:pt x="16" y="392"/>
                  </a:cubicBezTo>
                  <a:lnTo>
                    <a:pt x="16" y="504"/>
                  </a:lnTo>
                  <a:cubicBezTo>
                    <a:pt x="16" y="509"/>
                    <a:pt x="12" y="512"/>
                    <a:pt x="8" y="512"/>
                  </a:cubicBezTo>
                  <a:cubicBezTo>
                    <a:pt x="3" y="512"/>
                    <a:pt x="0" y="509"/>
                    <a:pt x="0" y="504"/>
                  </a:cubicBezTo>
                  <a:close/>
                  <a:moveTo>
                    <a:pt x="0" y="312"/>
                  </a:moveTo>
                  <a:lnTo>
                    <a:pt x="0" y="200"/>
                  </a:lnTo>
                  <a:cubicBezTo>
                    <a:pt x="0" y="196"/>
                    <a:pt x="3" y="192"/>
                    <a:pt x="8" y="192"/>
                  </a:cubicBezTo>
                  <a:cubicBezTo>
                    <a:pt x="12" y="192"/>
                    <a:pt x="16" y="196"/>
                    <a:pt x="16" y="200"/>
                  </a:cubicBezTo>
                  <a:lnTo>
                    <a:pt x="16" y="312"/>
                  </a:lnTo>
                  <a:cubicBezTo>
                    <a:pt x="16" y="317"/>
                    <a:pt x="12" y="320"/>
                    <a:pt x="8" y="320"/>
                  </a:cubicBezTo>
                  <a:cubicBezTo>
                    <a:pt x="3" y="320"/>
                    <a:pt x="0" y="317"/>
                    <a:pt x="0" y="312"/>
                  </a:cubicBezTo>
                  <a:close/>
                  <a:moveTo>
                    <a:pt x="0" y="120"/>
                  </a:moveTo>
                  <a:lnTo>
                    <a:pt x="0" y="8"/>
                  </a:ln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lnTo>
                    <a:pt x="16" y="120"/>
                  </a:lnTo>
                  <a:cubicBezTo>
                    <a:pt x="16" y="125"/>
                    <a:pt x="12" y="128"/>
                    <a:pt x="8" y="128"/>
                  </a:cubicBezTo>
                  <a:cubicBezTo>
                    <a:pt x="3" y="128"/>
                    <a:pt x="0" y="125"/>
                    <a:pt x="0" y="120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71" name="Freeform 92"/>
            <p:cNvSpPr>
              <a:spLocks noEditPoints="1"/>
            </p:cNvSpPr>
            <p:nvPr/>
          </p:nvSpPr>
          <p:spPr bwMode="auto">
            <a:xfrm>
              <a:off x="940" y="1399"/>
              <a:ext cx="945" cy="9"/>
            </a:xfrm>
            <a:custGeom>
              <a:avLst/>
              <a:gdLst>
                <a:gd name="T0" fmla="*/ 52072 w 2133"/>
                <a:gd name="T1" fmla="*/ 0 h 16"/>
                <a:gd name="T2" fmla="*/ 52072 w 2133"/>
                <a:gd name="T3" fmla="*/ 8036 h 16"/>
                <a:gd name="T4" fmla="*/ 0 w 2133"/>
                <a:gd name="T5" fmla="*/ 4018 h 16"/>
                <a:gd name="T6" fmla="*/ 86786 w 2133"/>
                <a:gd name="T7" fmla="*/ 0 h 16"/>
                <a:gd name="T8" fmla="*/ 138857 w 2133"/>
                <a:gd name="T9" fmla="*/ 4018 h 16"/>
                <a:gd name="T10" fmla="*/ 86786 w 2133"/>
                <a:gd name="T11" fmla="*/ 8036 h 16"/>
                <a:gd name="T12" fmla="*/ 86786 w 2133"/>
                <a:gd name="T13" fmla="*/ 0 h 16"/>
                <a:gd name="T14" fmla="*/ 218701 w 2133"/>
                <a:gd name="T15" fmla="*/ 0 h 16"/>
                <a:gd name="T16" fmla="*/ 218701 w 2133"/>
                <a:gd name="T17" fmla="*/ 8036 h 16"/>
                <a:gd name="T18" fmla="*/ 166629 w 2133"/>
                <a:gd name="T19" fmla="*/ 4018 h 16"/>
                <a:gd name="T20" fmla="*/ 253415 w 2133"/>
                <a:gd name="T21" fmla="*/ 0 h 16"/>
                <a:gd name="T22" fmla="*/ 305487 w 2133"/>
                <a:gd name="T23" fmla="*/ 4018 h 16"/>
                <a:gd name="T24" fmla="*/ 253415 w 2133"/>
                <a:gd name="T25" fmla="*/ 8036 h 16"/>
                <a:gd name="T26" fmla="*/ 253415 w 2133"/>
                <a:gd name="T27" fmla="*/ 0 h 16"/>
                <a:gd name="T28" fmla="*/ 385330 w 2133"/>
                <a:gd name="T29" fmla="*/ 0 h 16"/>
                <a:gd name="T30" fmla="*/ 385330 w 2133"/>
                <a:gd name="T31" fmla="*/ 8036 h 16"/>
                <a:gd name="T32" fmla="*/ 333258 w 2133"/>
                <a:gd name="T33" fmla="*/ 4018 h 16"/>
                <a:gd name="T34" fmla="*/ 420044 w 2133"/>
                <a:gd name="T35" fmla="*/ 0 h 16"/>
                <a:gd name="T36" fmla="*/ 472116 w 2133"/>
                <a:gd name="T37" fmla="*/ 4018 h 16"/>
                <a:gd name="T38" fmla="*/ 420044 w 2133"/>
                <a:gd name="T39" fmla="*/ 8036 h 16"/>
                <a:gd name="T40" fmla="*/ 420044 w 2133"/>
                <a:gd name="T41" fmla="*/ 0 h 16"/>
                <a:gd name="T42" fmla="*/ 551959 w 2133"/>
                <a:gd name="T43" fmla="*/ 0 h 16"/>
                <a:gd name="T44" fmla="*/ 551959 w 2133"/>
                <a:gd name="T45" fmla="*/ 8036 h 16"/>
                <a:gd name="T46" fmla="*/ 499887 w 2133"/>
                <a:gd name="T47" fmla="*/ 4018 h 16"/>
                <a:gd name="T48" fmla="*/ 586673 w 2133"/>
                <a:gd name="T49" fmla="*/ 0 h 16"/>
                <a:gd name="T50" fmla="*/ 638745 w 2133"/>
                <a:gd name="T51" fmla="*/ 4018 h 16"/>
                <a:gd name="T52" fmla="*/ 586673 w 2133"/>
                <a:gd name="T53" fmla="*/ 8036 h 16"/>
                <a:gd name="T54" fmla="*/ 586673 w 2133"/>
                <a:gd name="T55" fmla="*/ 0 h 16"/>
                <a:gd name="T56" fmla="*/ 718588 w 2133"/>
                <a:gd name="T57" fmla="*/ 0 h 16"/>
                <a:gd name="T58" fmla="*/ 718588 w 2133"/>
                <a:gd name="T59" fmla="*/ 8036 h 16"/>
                <a:gd name="T60" fmla="*/ 666516 w 2133"/>
                <a:gd name="T61" fmla="*/ 4018 h 16"/>
                <a:gd name="T62" fmla="*/ 753302 w 2133"/>
                <a:gd name="T63" fmla="*/ 0 h 16"/>
                <a:gd name="T64" fmla="*/ 805374 w 2133"/>
                <a:gd name="T65" fmla="*/ 4018 h 16"/>
                <a:gd name="T66" fmla="*/ 753302 w 2133"/>
                <a:gd name="T67" fmla="*/ 8036 h 16"/>
                <a:gd name="T68" fmla="*/ 753302 w 2133"/>
                <a:gd name="T69" fmla="*/ 0 h 16"/>
                <a:gd name="T70" fmla="*/ 885217 w 2133"/>
                <a:gd name="T71" fmla="*/ 0 h 16"/>
                <a:gd name="T72" fmla="*/ 885217 w 2133"/>
                <a:gd name="T73" fmla="*/ 8036 h 16"/>
                <a:gd name="T74" fmla="*/ 833145 w 2133"/>
                <a:gd name="T75" fmla="*/ 4018 h 16"/>
                <a:gd name="T76" fmla="*/ 919931 w 2133"/>
                <a:gd name="T77" fmla="*/ 0 h 16"/>
                <a:gd name="T78" fmla="*/ 925573 w 2133"/>
                <a:gd name="T79" fmla="*/ 4018 h 16"/>
                <a:gd name="T80" fmla="*/ 919931 w 2133"/>
                <a:gd name="T81" fmla="*/ 8036 h 16"/>
                <a:gd name="T82" fmla="*/ 919931 w 2133"/>
                <a:gd name="T83" fmla="*/ 0 h 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33"/>
                <a:gd name="T127" fmla="*/ 0 h 16"/>
                <a:gd name="T128" fmla="*/ 2133 w 2133"/>
                <a:gd name="T129" fmla="*/ 16 h 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33" h="16">
                  <a:moveTo>
                    <a:pt x="8" y="0"/>
                  </a:moveTo>
                  <a:lnTo>
                    <a:pt x="120" y="0"/>
                  </a:lnTo>
                  <a:cubicBezTo>
                    <a:pt x="125" y="0"/>
                    <a:pt x="128" y="3"/>
                    <a:pt x="128" y="8"/>
                  </a:cubicBezTo>
                  <a:cubicBezTo>
                    <a:pt x="128" y="12"/>
                    <a:pt x="125" y="16"/>
                    <a:pt x="120" y="16"/>
                  </a:cubicBezTo>
                  <a:lnTo>
                    <a:pt x="8" y="16"/>
                  </a:ln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lose/>
                  <a:moveTo>
                    <a:pt x="200" y="0"/>
                  </a:moveTo>
                  <a:lnTo>
                    <a:pt x="312" y="0"/>
                  </a:lnTo>
                  <a:cubicBezTo>
                    <a:pt x="317" y="0"/>
                    <a:pt x="320" y="3"/>
                    <a:pt x="320" y="8"/>
                  </a:cubicBezTo>
                  <a:cubicBezTo>
                    <a:pt x="320" y="12"/>
                    <a:pt x="317" y="16"/>
                    <a:pt x="312" y="16"/>
                  </a:cubicBezTo>
                  <a:lnTo>
                    <a:pt x="200" y="16"/>
                  </a:lnTo>
                  <a:cubicBezTo>
                    <a:pt x="196" y="16"/>
                    <a:pt x="192" y="12"/>
                    <a:pt x="192" y="8"/>
                  </a:cubicBezTo>
                  <a:cubicBezTo>
                    <a:pt x="192" y="3"/>
                    <a:pt x="196" y="0"/>
                    <a:pt x="200" y="0"/>
                  </a:cubicBezTo>
                  <a:close/>
                  <a:moveTo>
                    <a:pt x="392" y="0"/>
                  </a:moveTo>
                  <a:lnTo>
                    <a:pt x="504" y="0"/>
                  </a:lnTo>
                  <a:cubicBezTo>
                    <a:pt x="509" y="0"/>
                    <a:pt x="512" y="3"/>
                    <a:pt x="512" y="8"/>
                  </a:cubicBezTo>
                  <a:cubicBezTo>
                    <a:pt x="512" y="12"/>
                    <a:pt x="509" y="16"/>
                    <a:pt x="504" y="16"/>
                  </a:cubicBezTo>
                  <a:lnTo>
                    <a:pt x="392" y="16"/>
                  </a:lnTo>
                  <a:cubicBezTo>
                    <a:pt x="388" y="16"/>
                    <a:pt x="384" y="12"/>
                    <a:pt x="384" y="8"/>
                  </a:cubicBezTo>
                  <a:cubicBezTo>
                    <a:pt x="384" y="3"/>
                    <a:pt x="388" y="0"/>
                    <a:pt x="392" y="0"/>
                  </a:cubicBezTo>
                  <a:close/>
                  <a:moveTo>
                    <a:pt x="584" y="0"/>
                  </a:moveTo>
                  <a:lnTo>
                    <a:pt x="696" y="0"/>
                  </a:lnTo>
                  <a:cubicBezTo>
                    <a:pt x="701" y="0"/>
                    <a:pt x="704" y="3"/>
                    <a:pt x="704" y="8"/>
                  </a:cubicBezTo>
                  <a:cubicBezTo>
                    <a:pt x="704" y="12"/>
                    <a:pt x="701" y="16"/>
                    <a:pt x="696" y="16"/>
                  </a:cubicBezTo>
                  <a:lnTo>
                    <a:pt x="584" y="16"/>
                  </a:lnTo>
                  <a:cubicBezTo>
                    <a:pt x="580" y="16"/>
                    <a:pt x="576" y="12"/>
                    <a:pt x="576" y="8"/>
                  </a:cubicBezTo>
                  <a:cubicBezTo>
                    <a:pt x="576" y="3"/>
                    <a:pt x="580" y="0"/>
                    <a:pt x="584" y="0"/>
                  </a:cubicBezTo>
                  <a:close/>
                  <a:moveTo>
                    <a:pt x="776" y="0"/>
                  </a:moveTo>
                  <a:lnTo>
                    <a:pt x="888" y="0"/>
                  </a:lnTo>
                  <a:cubicBezTo>
                    <a:pt x="893" y="0"/>
                    <a:pt x="896" y="3"/>
                    <a:pt x="896" y="8"/>
                  </a:cubicBezTo>
                  <a:cubicBezTo>
                    <a:pt x="896" y="12"/>
                    <a:pt x="893" y="16"/>
                    <a:pt x="888" y="16"/>
                  </a:cubicBezTo>
                  <a:lnTo>
                    <a:pt x="776" y="16"/>
                  </a:lnTo>
                  <a:cubicBezTo>
                    <a:pt x="772" y="16"/>
                    <a:pt x="768" y="12"/>
                    <a:pt x="768" y="8"/>
                  </a:cubicBezTo>
                  <a:cubicBezTo>
                    <a:pt x="768" y="3"/>
                    <a:pt x="772" y="0"/>
                    <a:pt x="776" y="0"/>
                  </a:cubicBezTo>
                  <a:close/>
                  <a:moveTo>
                    <a:pt x="968" y="0"/>
                  </a:moveTo>
                  <a:lnTo>
                    <a:pt x="1080" y="0"/>
                  </a:lnTo>
                  <a:cubicBezTo>
                    <a:pt x="1085" y="0"/>
                    <a:pt x="1088" y="3"/>
                    <a:pt x="1088" y="8"/>
                  </a:cubicBezTo>
                  <a:cubicBezTo>
                    <a:pt x="1088" y="12"/>
                    <a:pt x="1085" y="16"/>
                    <a:pt x="1080" y="16"/>
                  </a:cubicBezTo>
                  <a:lnTo>
                    <a:pt x="968" y="16"/>
                  </a:lnTo>
                  <a:cubicBezTo>
                    <a:pt x="964" y="16"/>
                    <a:pt x="960" y="12"/>
                    <a:pt x="960" y="8"/>
                  </a:cubicBezTo>
                  <a:cubicBezTo>
                    <a:pt x="960" y="3"/>
                    <a:pt x="964" y="0"/>
                    <a:pt x="968" y="0"/>
                  </a:cubicBezTo>
                  <a:close/>
                  <a:moveTo>
                    <a:pt x="1160" y="0"/>
                  </a:moveTo>
                  <a:lnTo>
                    <a:pt x="1272" y="0"/>
                  </a:lnTo>
                  <a:cubicBezTo>
                    <a:pt x="1277" y="0"/>
                    <a:pt x="1280" y="3"/>
                    <a:pt x="1280" y="8"/>
                  </a:cubicBezTo>
                  <a:cubicBezTo>
                    <a:pt x="1280" y="12"/>
                    <a:pt x="1277" y="16"/>
                    <a:pt x="1272" y="16"/>
                  </a:cubicBezTo>
                  <a:lnTo>
                    <a:pt x="1160" y="16"/>
                  </a:lnTo>
                  <a:cubicBezTo>
                    <a:pt x="1156" y="16"/>
                    <a:pt x="1152" y="12"/>
                    <a:pt x="1152" y="8"/>
                  </a:cubicBezTo>
                  <a:cubicBezTo>
                    <a:pt x="1152" y="3"/>
                    <a:pt x="1156" y="0"/>
                    <a:pt x="1160" y="0"/>
                  </a:cubicBezTo>
                  <a:close/>
                  <a:moveTo>
                    <a:pt x="1352" y="0"/>
                  </a:moveTo>
                  <a:lnTo>
                    <a:pt x="1464" y="0"/>
                  </a:lnTo>
                  <a:cubicBezTo>
                    <a:pt x="1469" y="0"/>
                    <a:pt x="1472" y="3"/>
                    <a:pt x="1472" y="8"/>
                  </a:cubicBezTo>
                  <a:cubicBezTo>
                    <a:pt x="1472" y="12"/>
                    <a:pt x="1469" y="16"/>
                    <a:pt x="1464" y="16"/>
                  </a:cubicBezTo>
                  <a:lnTo>
                    <a:pt x="1352" y="16"/>
                  </a:lnTo>
                  <a:cubicBezTo>
                    <a:pt x="1348" y="16"/>
                    <a:pt x="1344" y="12"/>
                    <a:pt x="1344" y="8"/>
                  </a:cubicBezTo>
                  <a:cubicBezTo>
                    <a:pt x="1344" y="3"/>
                    <a:pt x="1348" y="0"/>
                    <a:pt x="1352" y="0"/>
                  </a:cubicBezTo>
                  <a:close/>
                  <a:moveTo>
                    <a:pt x="1544" y="0"/>
                  </a:moveTo>
                  <a:lnTo>
                    <a:pt x="1656" y="0"/>
                  </a:lnTo>
                  <a:cubicBezTo>
                    <a:pt x="1661" y="0"/>
                    <a:pt x="1664" y="3"/>
                    <a:pt x="1664" y="8"/>
                  </a:cubicBezTo>
                  <a:cubicBezTo>
                    <a:pt x="1664" y="12"/>
                    <a:pt x="1661" y="16"/>
                    <a:pt x="1656" y="16"/>
                  </a:cubicBezTo>
                  <a:lnTo>
                    <a:pt x="1544" y="16"/>
                  </a:lnTo>
                  <a:cubicBezTo>
                    <a:pt x="1540" y="16"/>
                    <a:pt x="1536" y="12"/>
                    <a:pt x="1536" y="8"/>
                  </a:cubicBezTo>
                  <a:cubicBezTo>
                    <a:pt x="1536" y="3"/>
                    <a:pt x="1540" y="0"/>
                    <a:pt x="1544" y="0"/>
                  </a:cubicBezTo>
                  <a:close/>
                  <a:moveTo>
                    <a:pt x="1736" y="0"/>
                  </a:moveTo>
                  <a:lnTo>
                    <a:pt x="1848" y="0"/>
                  </a:lnTo>
                  <a:cubicBezTo>
                    <a:pt x="1853" y="0"/>
                    <a:pt x="1856" y="3"/>
                    <a:pt x="1856" y="8"/>
                  </a:cubicBezTo>
                  <a:cubicBezTo>
                    <a:pt x="1856" y="12"/>
                    <a:pt x="1853" y="16"/>
                    <a:pt x="1848" y="16"/>
                  </a:cubicBezTo>
                  <a:lnTo>
                    <a:pt x="1736" y="16"/>
                  </a:lnTo>
                  <a:cubicBezTo>
                    <a:pt x="1732" y="16"/>
                    <a:pt x="1728" y="12"/>
                    <a:pt x="1728" y="8"/>
                  </a:cubicBezTo>
                  <a:cubicBezTo>
                    <a:pt x="1728" y="3"/>
                    <a:pt x="1732" y="0"/>
                    <a:pt x="1736" y="0"/>
                  </a:cubicBezTo>
                  <a:close/>
                  <a:moveTo>
                    <a:pt x="1928" y="0"/>
                  </a:moveTo>
                  <a:lnTo>
                    <a:pt x="2040" y="0"/>
                  </a:lnTo>
                  <a:cubicBezTo>
                    <a:pt x="2045" y="0"/>
                    <a:pt x="2048" y="3"/>
                    <a:pt x="2048" y="8"/>
                  </a:cubicBezTo>
                  <a:cubicBezTo>
                    <a:pt x="2048" y="12"/>
                    <a:pt x="2045" y="16"/>
                    <a:pt x="2040" y="16"/>
                  </a:cubicBezTo>
                  <a:lnTo>
                    <a:pt x="1928" y="16"/>
                  </a:lnTo>
                  <a:cubicBezTo>
                    <a:pt x="1924" y="16"/>
                    <a:pt x="1920" y="12"/>
                    <a:pt x="1920" y="8"/>
                  </a:cubicBezTo>
                  <a:cubicBezTo>
                    <a:pt x="1920" y="3"/>
                    <a:pt x="1924" y="0"/>
                    <a:pt x="1928" y="0"/>
                  </a:cubicBezTo>
                  <a:close/>
                  <a:moveTo>
                    <a:pt x="2120" y="0"/>
                  </a:moveTo>
                  <a:lnTo>
                    <a:pt x="2125" y="0"/>
                  </a:lnTo>
                  <a:cubicBezTo>
                    <a:pt x="2129" y="0"/>
                    <a:pt x="2133" y="3"/>
                    <a:pt x="2133" y="8"/>
                  </a:cubicBezTo>
                  <a:cubicBezTo>
                    <a:pt x="2133" y="12"/>
                    <a:pt x="2129" y="16"/>
                    <a:pt x="2125" y="16"/>
                  </a:cubicBezTo>
                  <a:lnTo>
                    <a:pt x="2120" y="16"/>
                  </a:lnTo>
                  <a:cubicBezTo>
                    <a:pt x="2116" y="16"/>
                    <a:pt x="2112" y="12"/>
                    <a:pt x="2112" y="8"/>
                  </a:cubicBezTo>
                  <a:cubicBezTo>
                    <a:pt x="2112" y="3"/>
                    <a:pt x="2116" y="0"/>
                    <a:pt x="2120" y="0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72" name="Freeform 93"/>
            <p:cNvSpPr>
              <a:spLocks noEditPoints="1"/>
            </p:cNvSpPr>
            <p:nvPr/>
          </p:nvSpPr>
          <p:spPr bwMode="auto">
            <a:xfrm>
              <a:off x="1423" y="1122"/>
              <a:ext cx="7" cy="272"/>
            </a:xfrm>
            <a:custGeom>
              <a:avLst/>
              <a:gdLst>
                <a:gd name="T0" fmla="*/ 0 w 16"/>
                <a:gd name="T1" fmla="*/ 226981 h 319"/>
                <a:gd name="T2" fmla="*/ 0 w 16"/>
                <a:gd name="T3" fmla="*/ 145239 h 319"/>
                <a:gd name="T4" fmla="*/ 3473 w 16"/>
                <a:gd name="T5" fmla="*/ 139400 h 319"/>
                <a:gd name="T6" fmla="*/ 6945 w 16"/>
                <a:gd name="T7" fmla="*/ 145239 h 319"/>
                <a:gd name="T8" fmla="*/ 6945 w 16"/>
                <a:gd name="T9" fmla="*/ 226981 h 319"/>
                <a:gd name="T10" fmla="*/ 3473 w 16"/>
                <a:gd name="T11" fmla="*/ 232820 h 319"/>
                <a:gd name="T12" fmla="*/ 0 w 16"/>
                <a:gd name="T13" fmla="*/ 226981 h 319"/>
                <a:gd name="T14" fmla="*/ 0 w 16"/>
                <a:gd name="T15" fmla="*/ 86852 h 319"/>
                <a:gd name="T16" fmla="*/ 0 w 16"/>
                <a:gd name="T17" fmla="*/ 5839 h 319"/>
                <a:gd name="T18" fmla="*/ 3473 w 16"/>
                <a:gd name="T19" fmla="*/ 0 h 319"/>
                <a:gd name="T20" fmla="*/ 6945 w 16"/>
                <a:gd name="T21" fmla="*/ 5839 h 319"/>
                <a:gd name="T22" fmla="*/ 6945 w 16"/>
                <a:gd name="T23" fmla="*/ 86852 h 319"/>
                <a:gd name="T24" fmla="*/ 3473 w 16"/>
                <a:gd name="T25" fmla="*/ 92690 h 319"/>
                <a:gd name="T26" fmla="*/ 0 w 16"/>
                <a:gd name="T27" fmla="*/ 86852 h 3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319"/>
                <a:gd name="T44" fmla="*/ 16 w 16"/>
                <a:gd name="T45" fmla="*/ 319 h 3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319">
                  <a:moveTo>
                    <a:pt x="0" y="311"/>
                  </a:moveTo>
                  <a:lnTo>
                    <a:pt x="0" y="199"/>
                  </a:lnTo>
                  <a:cubicBezTo>
                    <a:pt x="0" y="194"/>
                    <a:pt x="3" y="191"/>
                    <a:pt x="8" y="191"/>
                  </a:cubicBezTo>
                  <a:cubicBezTo>
                    <a:pt x="12" y="191"/>
                    <a:pt x="16" y="194"/>
                    <a:pt x="16" y="199"/>
                  </a:cubicBezTo>
                  <a:lnTo>
                    <a:pt x="16" y="311"/>
                  </a:lnTo>
                  <a:cubicBezTo>
                    <a:pt x="16" y="315"/>
                    <a:pt x="12" y="319"/>
                    <a:pt x="8" y="319"/>
                  </a:cubicBezTo>
                  <a:cubicBezTo>
                    <a:pt x="3" y="319"/>
                    <a:pt x="0" y="315"/>
                    <a:pt x="0" y="311"/>
                  </a:cubicBezTo>
                  <a:close/>
                  <a:moveTo>
                    <a:pt x="0" y="119"/>
                  </a:moveTo>
                  <a:lnTo>
                    <a:pt x="0" y="8"/>
                  </a:ln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lnTo>
                    <a:pt x="16" y="119"/>
                  </a:lnTo>
                  <a:cubicBezTo>
                    <a:pt x="16" y="123"/>
                    <a:pt x="12" y="127"/>
                    <a:pt x="8" y="127"/>
                  </a:cubicBezTo>
                  <a:cubicBezTo>
                    <a:pt x="3" y="127"/>
                    <a:pt x="0" y="123"/>
                    <a:pt x="0" y="119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73" name="Freeform 94"/>
            <p:cNvSpPr>
              <a:spLocks noEditPoints="1"/>
            </p:cNvSpPr>
            <p:nvPr/>
          </p:nvSpPr>
          <p:spPr bwMode="auto">
            <a:xfrm>
              <a:off x="3351" y="1399"/>
              <a:ext cx="7" cy="170"/>
            </a:xfrm>
            <a:custGeom>
              <a:avLst/>
              <a:gdLst>
                <a:gd name="T0" fmla="*/ 0 w 16"/>
                <a:gd name="T1" fmla="*/ 141470 h 318"/>
                <a:gd name="T2" fmla="*/ 0 w 16"/>
                <a:gd name="T3" fmla="*/ 90358 h 318"/>
                <a:gd name="T4" fmla="*/ 3473 w 16"/>
                <a:gd name="T5" fmla="*/ 86707 h 318"/>
                <a:gd name="T6" fmla="*/ 6945 w 16"/>
                <a:gd name="T7" fmla="*/ 90358 h 318"/>
                <a:gd name="T8" fmla="*/ 6945 w 16"/>
                <a:gd name="T9" fmla="*/ 141470 h 318"/>
                <a:gd name="T10" fmla="*/ 3473 w 16"/>
                <a:gd name="T11" fmla="*/ 145121 h 318"/>
                <a:gd name="T12" fmla="*/ 0 w 16"/>
                <a:gd name="T13" fmla="*/ 141470 h 318"/>
                <a:gd name="T14" fmla="*/ 0 w 16"/>
                <a:gd name="T15" fmla="*/ 53850 h 318"/>
                <a:gd name="T16" fmla="*/ 0 w 16"/>
                <a:gd name="T17" fmla="*/ 3651 h 318"/>
                <a:gd name="T18" fmla="*/ 3473 w 16"/>
                <a:gd name="T19" fmla="*/ 0 h 318"/>
                <a:gd name="T20" fmla="*/ 6945 w 16"/>
                <a:gd name="T21" fmla="*/ 3651 h 318"/>
                <a:gd name="T22" fmla="*/ 6945 w 16"/>
                <a:gd name="T23" fmla="*/ 53850 h 318"/>
                <a:gd name="T24" fmla="*/ 3473 w 16"/>
                <a:gd name="T25" fmla="*/ 57501 h 318"/>
                <a:gd name="T26" fmla="*/ 0 w 16"/>
                <a:gd name="T27" fmla="*/ 53850 h 3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318"/>
                <a:gd name="T44" fmla="*/ 16 w 16"/>
                <a:gd name="T45" fmla="*/ 318 h 3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318">
                  <a:moveTo>
                    <a:pt x="0" y="310"/>
                  </a:moveTo>
                  <a:lnTo>
                    <a:pt x="0" y="198"/>
                  </a:lnTo>
                  <a:cubicBezTo>
                    <a:pt x="0" y="194"/>
                    <a:pt x="3" y="190"/>
                    <a:pt x="8" y="190"/>
                  </a:cubicBezTo>
                  <a:cubicBezTo>
                    <a:pt x="12" y="190"/>
                    <a:pt x="16" y="194"/>
                    <a:pt x="16" y="198"/>
                  </a:cubicBezTo>
                  <a:lnTo>
                    <a:pt x="16" y="310"/>
                  </a:lnTo>
                  <a:cubicBezTo>
                    <a:pt x="16" y="314"/>
                    <a:pt x="12" y="318"/>
                    <a:pt x="8" y="318"/>
                  </a:cubicBezTo>
                  <a:cubicBezTo>
                    <a:pt x="3" y="318"/>
                    <a:pt x="0" y="314"/>
                    <a:pt x="0" y="310"/>
                  </a:cubicBezTo>
                  <a:close/>
                  <a:moveTo>
                    <a:pt x="0" y="118"/>
                  </a:moveTo>
                  <a:lnTo>
                    <a:pt x="0" y="8"/>
                  </a:ln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lnTo>
                    <a:pt x="16" y="118"/>
                  </a:lnTo>
                  <a:cubicBezTo>
                    <a:pt x="16" y="122"/>
                    <a:pt x="12" y="126"/>
                    <a:pt x="8" y="126"/>
                  </a:cubicBezTo>
                  <a:cubicBezTo>
                    <a:pt x="3" y="126"/>
                    <a:pt x="0" y="122"/>
                    <a:pt x="0" y="118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74" name="Freeform 95"/>
            <p:cNvSpPr>
              <a:spLocks noEditPoints="1"/>
            </p:cNvSpPr>
            <p:nvPr/>
          </p:nvSpPr>
          <p:spPr bwMode="auto">
            <a:xfrm>
              <a:off x="1932" y="1399"/>
              <a:ext cx="1417" cy="9"/>
            </a:xfrm>
            <a:custGeom>
              <a:avLst/>
              <a:gdLst>
                <a:gd name="T0" fmla="*/ 52011 w 3200"/>
                <a:gd name="T1" fmla="*/ 0 h 16"/>
                <a:gd name="T2" fmla="*/ 52011 w 3200"/>
                <a:gd name="T3" fmla="*/ 8036 h 16"/>
                <a:gd name="T4" fmla="*/ 0 w 3200"/>
                <a:gd name="T5" fmla="*/ 4018 h 16"/>
                <a:gd name="T6" fmla="*/ 86685 w 3200"/>
                <a:gd name="T7" fmla="*/ 0 h 16"/>
                <a:gd name="T8" fmla="*/ 138695 w 3200"/>
                <a:gd name="T9" fmla="*/ 4018 h 16"/>
                <a:gd name="T10" fmla="*/ 86685 w 3200"/>
                <a:gd name="T11" fmla="*/ 8036 h 16"/>
                <a:gd name="T12" fmla="*/ 86685 w 3200"/>
                <a:gd name="T13" fmla="*/ 0 h 16"/>
                <a:gd name="T14" fmla="*/ 218445 w 3200"/>
                <a:gd name="T15" fmla="*/ 0 h 16"/>
                <a:gd name="T16" fmla="*/ 218445 w 3200"/>
                <a:gd name="T17" fmla="*/ 8036 h 16"/>
                <a:gd name="T18" fmla="*/ 166434 w 3200"/>
                <a:gd name="T19" fmla="*/ 4018 h 16"/>
                <a:gd name="T20" fmla="*/ 253118 w 3200"/>
                <a:gd name="T21" fmla="*/ 0 h 16"/>
                <a:gd name="T22" fmla="*/ 305129 w 3200"/>
                <a:gd name="T23" fmla="*/ 4018 h 16"/>
                <a:gd name="T24" fmla="*/ 253118 w 3200"/>
                <a:gd name="T25" fmla="*/ 8036 h 16"/>
                <a:gd name="T26" fmla="*/ 253118 w 3200"/>
                <a:gd name="T27" fmla="*/ 0 h 16"/>
                <a:gd name="T28" fmla="*/ 384878 w 3200"/>
                <a:gd name="T29" fmla="*/ 0 h 16"/>
                <a:gd name="T30" fmla="*/ 384878 w 3200"/>
                <a:gd name="T31" fmla="*/ 8036 h 16"/>
                <a:gd name="T32" fmla="*/ 332868 w 3200"/>
                <a:gd name="T33" fmla="*/ 4018 h 16"/>
                <a:gd name="T34" fmla="*/ 419552 w 3200"/>
                <a:gd name="T35" fmla="*/ 0 h 16"/>
                <a:gd name="T36" fmla="*/ 471563 w 3200"/>
                <a:gd name="T37" fmla="*/ 4018 h 16"/>
                <a:gd name="T38" fmla="*/ 419552 w 3200"/>
                <a:gd name="T39" fmla="*/ 8036 h 16"/>
                <a:gd name="T40" fmla="*/ 419552 w 3200"/>
                <a:gd name="T41" fmla="*/ 0 h 16"/>
                <a:gd name="T42" fmla="*/ 551313 w 3200"/>
                <a:gd name="T43" fmla="*/ 0 h 16"/>
                <a:gd name="T44" fmla="*/ 551313 w 3200"/>
                <a:gd name="T45" fmla="*/ 8036 h 16"/>
                <a:gd name="T46" fmla="*/ 499302 w 3200"/>
                <a:gd name="T47" fmla="*/ 4018 h 16"/>
                <a:gd name="T48" fmla="*/ 585986 w 3200"/>
                <a:gd name="T49" fmla="*/ 0 h 16"/>
                <a:gd name="T50" fmla="*/ 637997 w 3200"/>
                <a:gd name="T51" fmla="*/ 4018 h 16"/>
                <a:gd name="T52" fmla="*/ 585986 w 3200"/>
                <a:gd name="T53" fmla="*/ 8036 h 16"/>
                <a:gd name="T54" fmla="*/ 585986 w 3200"/>
                <a:gd name="T55" fmla="*/ 0 h 16"/>
                <a:gd name="T56" fmla="*/ 717746 w 3200"/>
                <a:gd name="T57" fmla="*/ 0 h 16"/>
                <a:gd name="T58" fmla="*/ 717746 w 3200"/>
                <a:gd name="T59" fmla="*/ 8036 h 16"/>
                <a:gd name="T60" fmla="*/ 665736 w 3200"/>
                <a:gd name="T61" fmla="*/ 4018 h 16"/>
                <a:gd name="T62" fmla="*/ 752420 w 3200"/>
                <a:gd name="T63" fmla="*/ 0 h 16"/>
                <a:gd name="T64" fmla="*/ 804431 w 3200"/>
                <a:gd name="T65" fmla="*/ 4018 h 16"/>
                <a:gd name="T66" fmla="*/ 752420 w 3200"/>
                <a:gd name="T67" fmla="*/ 8036 h 16"/>
                <a:gd name="T68" fmla="*/ 752420 w 3200"/>
                <a:gd name="T69" fmla="*/ 0 h 16"/>
                <a:gd name="T70" fmla="*/ 884180 w 3200"/>
                <a:gd name="T71" fmla="*/ 0 h 16"/>
                <a:gd name="T72" fmla="*/ 884180 w 3200"/>
                <a:gd name="T73" fmla="*/ 8036 h 16"/>
                <a:gd name="T74" fmla="*/ 832170 w 3200"/>
                <a:gd name="T75" fmla="*/ 4018 h 16"/>
                <a:gd name="T76" fmla="*/ 918854 w 3200"/>
                <a:gd name="T77" fmla="*/ 0 h 16"/>
                <a:gd name="T78" fmla="*/ 970865 w 3200"/>
                <a:gd name="T79" fmla="*/ 4018 h 16"/>
                <a:gd name="T80" fmla="*/ 918854 w 3200"/>
                <a:gd name="T81" fmla="*/ 8036 h 16"/>
                <a:gd name="T82" fmla="*/ 918854 w 3200"/>
                <a:gd name="T83" fmla="*/ 0 h 16"/>
                <a:gd name="T84" fmla="*/ 1050614 w 3200"/>
                <a:gd name="T85" fmla="*/ 0 h 16"/>
                <a:gd name="T86" fmla="*/ 1050614 w 3200"/>
                <a:gd name="T87" fmla="*/ 8036 h 16"/>
                <a:gd name="T88" fmla="*/ 998604 w 3200"/>
                <a:gd name="T89" fmla="*/ 4018 h 16"/>
                <a:gd name="T90" fmla="*/ 1085288 w 3200"/>
                <a:gd name="T91" fmla="*/ 0 h 16"/>
                <a:gd name="T92" fmla="*/ 1137298 w 3200"/>
                <a:gd name="T93" fmla="*/ 4018 h 16"/>
                <a:gd name="T94" fmla="*/ 1085288 w 3200"/>
                <a:gd name="T95" fmla="*/ 8036 h 16"/>
                <a:gd name="T96" fmla="*/ 1085288 w 3200"/>
                <a:gd name="T97" fmla="*/ 0 h 16"/>
                <a:gd name="T98" fmla="*/ 1217048 w 3200"/>
                <a:gd name="T99" fmla="*/ 0 h 16"/>
                <a:gd name="T100" fmla="*/ 1217048 w 3200"/>
                <a:gd name="T101" fmla="*/ 8036 h 16"/>
                <a:gd name="T102" fmla="*/ 1165038 w 3200"/>
                <a:gd name="T103" fmla="*/ 4018 h 16"/>
                <a:gd name="T104" fmla="*/ 1251722 w 3200"/>
                <a:gd name="T105" fmla="*/ 0 h 16"/>
                <a:gd name="T106" fmla="*/ 1303733 w 3200"/>
                <a:gd name="T107" fmla="*/ 4018 h 16"/>
                <a:gd name="T108" fmla="*/ 1251722 w 3200"/>
                <a:gd name="T109" fmla="*/ 8036 h 16"/>
                <a:gd name="T110" fmla="*/ 1251722 w 3200"/>
                <a:gd name="T111" fmla="*/ 0 h 16"/>
                <a:gd name="T112" fmla="*/ 1383483 w 3200"/>
                <a:gd name="T113" fmla="*/ 0 h 16"/>
                <a:gd name="T114" fmla="*/ 1383483 w 3200"/>
                <a:gd name="T115" fmla="*/ 8036 h 16"/>
                <a:gd name="T116" fmla="*/ 1331472 w 3200"/>
                <a:gd name="T117" fmla="*/ 4018 h 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00"/>
                <a:gd name="T178" fmla="*/ 0 h 16"/>
                <a:gd name="T179" fmla="*/ 3200 w 3200"/>
                <a:gd name="T180" fmla="*/ 16 h 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00" h="16">
                  <a:moveTo>
                    <a:pt x="8" y="0"/>
                  </a:moveTo>
                  <a:lnTo>
                    <a:pt x="120" y="0"/>
                  </a:lnTo>
                  <a:cubicBezTo>
                    <a:pt x="124" y="0"/>
                    <a:pt x="128" y="3"/>
                    <a:pt x="128" y="8"/>
                  </a:cubicBezTo>
                  <a:cubicBezTo>
                    <a:pt x="128" y="12"/>
                    <a:pt x="124" y="16"/>
                    <a:pt x="120" y="16"/>
                  </a:cubicBezTo>
                  <a:lnTo>
                    <a:pt x="8" y="16"/>
                  </a:lnTo>
                  <a:cubicBezTo>
                    <a:pt x="3" y="16"/>
                    <a:pt x="0" y="12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lose/>
                  <a:moveTo>
                    <a:pt x="200" y="0"/>
                  </a:moveTo>
                  <a:lnTo>
                    <a:pt x="312" y="0"/>
                  </a:lnTo>
                  <a:cubicBezTo>
                    <a:pt x="316" y="0"/>
                    <a:pt x="320" y="3"/>
                    <a:pt x="320" y="8"/>
                  </a:cubicBezTo>
                  <a:cubicBezTo>
                    <a:pt x="320" y="12"/>
                    <a:pt x="316" y="16"/>
                    <a:pt x="312" y="16"/>
                  </a:cubicBezTo>
                  <a:lnTo>
                    <a:pt x="200" y="16"/>
                  </a:lnTo>
                  <a:cubicBezTo>
                    <a:pt x="195" y="16"/>
                    <a:pt x="192" y="12"/>
                    <a:pt x="192" y="8"/>
                  </a:cubicBezTo>
                  <a:cubicBezTo>
                    <a:pt x="192" y="3"/>
                    <a:pt x="195" y="0"/>
                    <a:pt x="200" y="0"/>
                  </a:cubicBezTo>
                  <a:close/>
                  <a:moveTo>
                    <a:pt x="392" y="0"/>
                  </a:moveTo>
                  <a:lnTo>
                    <a:pt x="504" y="0"/>
                  </a:lnTo>
                  <a:cubicBezTo>
                    <a:pt x="508" y="0"/>
                    <a:pt x="512" y="3"/>
                    <a:pt x="512" y="8"/>
                  </a:cubicBezTo>
                  <a:cubicBezTo>
                    <a:pt x="512" y="12"/>
                    <a:pt x="508" y="16"/>
                    <a:pt x="504" y="16"/>
                  </a:cubicBezTo>
                  <a:lnTo>
                    <a:pt x="392" y="16"/>
                  </a:lnTo>
                  <a:cubicBezTo>
                    <a:pt x="387" y="16"/>
                    <a:pt x="384" y="12"/>
                    <a:pt x="384" y="8"/>
                  </a:cubicBezTo>
                  <a:cubicBezTo>
                    <a:pt x="384" y="3"/>
                    <a:pt x="387" y="0"/>
                    <a:pt x="392" y="0"/>
                  </a:cubicBezTo>
                  <a:close/>
                  <a:moveTo>
                    <a:pt x="584" y="0"/>
                  </a:moveTo>
                  <a:lnTo>
                    <a:pt x="696" y="0"/>
                  </a:lnTo>
                  <a:cubicBezTo>
                    <a:pt x="700" y="0"/>
                    <a:pt x="704" y="3"/>
                    <a:pt x="704" y="8"/>
                  </a:cubicBezTo>
                  <a:cubicBezTo>
                    <a:pt x="704" y="12"/>
                    <a:pt x="700" y="16"/>
                    <a:pt x="696" y="16"/>
                  </a:cubicBezTo>
                  <a:lnTo>
                    <a:pt x="584" y="16"/>
                  </a:lnTo>
                  <a:cubicBezTo>
                    <a:pt x="579" y="16"/>
                    <a:pt x="576" y="12"/>
                    <a:pt x="576" y="8"/>
                  </a:cubicBezTo>
                  <a:cubicBezTo>
                    <a:pt x="576" y="3"/>
                    <a:pt x="579" y="0"/>
                    <a:pt x="584" y="0"/>
                  </a:cubicBezTo>
                  <a:close/>
                  <a:moveTo>
                    <a:pt x="776" y="0"/>
                  </a:moveTo>
                  <a:lnTo>
                    <a:pt x="888" y="0"/>
                  </a:lnTo>
                  <a:cubicBezTo>
                    <a:pt x="892" y="0"/>
                    <a:pt x="896" y="3"/>
                    <a:pt x="896" y="8"/>
                  </a:cubicBezTo>
                  <a:cubicBezTo>
                    <a:pt x="896" y="12"/>
                    <a:pt x="892" y="16"/>
                    <a:pt x="888" y="16"/>
                  </a:cubicBezTo>
                  <a:lnTo>
                    <a:pt x="776" y="16"/>
                  </a:lnTo>
                  <a:cubicBezTo>
                    <a:pt x="771" y="16"/>
                    <a:pt x="768" y="12"/>
                    <a:pt x="768" y="8"/>
                  </a:cubicBezTo>
                  <a:cubicBezTo>
                    <a:pt x="768" y="3"/>
                    <a:pt x="771" y="0"/>
                    <a:pt x="776" y="0"/>
                  </a:cubicBezTo>
                  <a:close/>
                  <a:moveTo>
                    <a:pt x="968" y="0"/>
                  </a:moveTo>
                  <a:lnTo>
                    <a:pt x="1080" y="0"/>
                  </a:lnTo>
                  <a:cubicBezTo>
                    <a:pt x="1084" y="0"/>
                    <a:pt x="1088" y="3"/>
                    <a:pt x="1088" y="8"/>
                  </a:cubicBezTo>
                  <a:cubicBezTo>
                    <a:pt x="1088" y="12"/>
                    <a:pt x="1084" y="16"/>
                    <a:pt x="1080" y="16"/>
                  </a:cubicBezTo>
                  <a:lnTo>
                    <a:pt x="968" y="16"/>
                  </a:lnTo>
                  <a:cubicBezTo>
                    <a:pt x="963" y="16"/>
                    <a:pt x="960" y="12"/>
                    <a:pt x="960" y="8"/>
                  </a:cubicBezTo>
                  <a:cubicBezTo>
                    <a:pt x="960" y="3"/>
                    <a:pt x="963" y="0"/>
                    <a:pt x="968" y="0"/>
                  </a:cubicBezTo>
                  <a:close/>
                  <a:moveTo>
                    <a:pt x="1160" y="0"/>
                  </a:moveTo>
                  <a:lnTo>
                    <a:pt x="1272" y="0"/>
                  </a:lnTo>
                  <a:cubicBezTo>
                    <a:pt x="1276" y="0"/>
                    <a:pt x="1280" y="3"/>
                    <a:pt x="1280" y="8"/>
                  </a:cubicBezTo>
                  <a:cubicBezTo>
                    <a:pt x="1280" y="12"/>
                    <a:pt x="1276" y="16"/>
                    <a:pt x="1272" y="16"/>
                  </a:cubicBezTo>
                  <a:lnTo>
                    <a:pt x="1160" y="16"/>
                  </a:lnTo>
                  <a:cubicBezTo>
                    <a:pt x="1155" y="16"/>
                    <a:pt x="1152" y="12"/>
                    <a:pt x="1152" y="8"/>
                  </a:cubicBezTo>
                  <a:cubicBezTo>
                    <a:pt x="1152" y="3"/>
                    <a:pt x="1155" y="0"/>
                    <a:pt x="1160" y="0"/>
                  </a:cubicBezTo>
                  <a:close/>
                  <a:moveTo>
                    <a:pt x="1352" y="0"/>
                  </a:moveTo>
                  <a:lnTo>
                    <a:pt x="1464" y="0"/>
                  </a:lnTo>
                  <a:cubicBezTo>
                    <a:pt x="1468" y="0"/>
                    <a:pt x="1472" y="3"/>
                    <a:pt x="1472" y="8"/>
                  </a:cubicBezTo>
                  <a:cubicBezTo>
                    <a:pt x="1472" y="12"/>
                    <a:pt x="1468" y="16"/>
                    <a:pt x="1464" y="16"/>
                  </a:cubicBezTo>
                  <a:lnTo>
                    <a:pt x="1352" y="16"/>
                  </a:lnTo>
                  <a:cubicBezTo>
                    <a:pt x="1347" y="16"/>
                    <a:pt x="1344" y="12"/>
                    <a:pt x="1344" y="8"/>
                  </a:cubicBezTo>
                  <a:cubicBezTo>
                    <a:pt x="1344" y="3"/>
                    <a:pt x="1347" y="0"/>
                    <a:pt x="1352" y="0"/>
                  </a:cubicBezTo>
                  <a:close/>
                  <a:moveTo>
                    <a:pt x="1544" y="0"/>
                  </a:moveTo>
                  <a:lnTo>
                    <a:pt x="1656" y="0"/>
                  </a:lnTo>
                  <a:cubicBezTo>
                    <a:pt x="1660" y="0"/>
                    <a:pt x="1664" y="3"/>
                    <a:pt x="1664" y="8"/>
                  </a:cubicBezTo>
                  <a:cubicBezTo>
                    <a:pt x="1664" y="12"/>
                    <a:pt x="1660" y="16"/>
                    <a:pt x="1656" y="16"/>
                  </a:cubicBezTo>
                  <a:lnTo>
                    <a:pt x="1544" y="16"/>
                  </a:lnTo>
                  <a:cubicBezTo>
                    <a:pt x="1539" y="16"/>
                    <a:pt x="1536" y="12"/>
                    <a:pt x="1536" y="8"/>
                  </a:cubicBezTo>
                  <a:cubicBezTo>
                    <a:pt x="1536" y="3"/>
                    <a:pt x="1539" y="0"/>
                    <a:pt x="1544" y="0"/>
                  </a:cubicBezTo>
                  <a:close/>
                  <a:moveTo>
                    <a:pt x="1736" y="0"/>
                  </a:moveTo>
                  <a:lnTo>
                    <a:pt x="1848" y="0"/>
                  </a:lnTo>
                  <a:cubicBezTo>
                    <a:pt x="1852" y="0"/>
                    <a:pt x="1856" y="3"/>
                    <a:pt x="1856" y="8"/>
                  </a:cubicBezTo>
                  <a:cubicBezTo>
                    <a:pt x="1856" y="12"/>
                    <a:pt x="1852" y="16"/>
                    <a:pt x="1848" y="16"/>
                  </a:cubicBezTo>
                  <a:lnTo>
                    <a:pt x="1736" y="16"/>
                  </a:lnTo>
                  <a:cubicBezTo>
                    <a:pt x="1731" y="16"/>
                    <a:pt x="1728" y="12"/>
                    <a:pt x="1728" y="8"/>
                  </a:cubicBezTo>
                  <a:cubicBezTo>
                    <a:pt x="1728" y="3"/>
                    <a:pt x="1731" y="0"/>
                    <a:pt x="1736" y="0"/>
                  </a:cubicBezTo>
                  <a:close/>
                  <a:moveTo>
                    <a:pt x="1928" y="0"/>
                  </a:moveTo>
                  <a:lnTo>
                    <a:pt x="2040" y="0"/>
                  </a:lnTo>
                  <a:cubicBezTo>
                    <a:pt x="2044" y="0"/>
                    <a:pt x="2048" y="3"/>
                    <a:pt x="2048" y="8"/>
                  </a:cubicBezTo>
                  <a:cubicBezTo>
                    <a:pt x="2048" y="12"/>
                    <a:pt x="2044" y="16"/>
                    <a:pt x="2040" y="16"/>
                  </a:cubicBezTo>
                  <a:lnTo>
                    <a:pt x="1928" y="16"/>
                  </a:lnTo>
                  <a:cubicBezTo>
                    <a:pt x="1923" y="16"/>
                    <a:pt x="1920" y="12"/>
                    <a:pt x="1920" y="8"/>
                  </a:cubicBezTo>
                  <a:cubicBezTo>
                    <a:pt x="1920" y="3"/>
                    <a:pt x="1923" y="0"/>
                    <a:pt x="1928" y="0"/>
                  </a:cubicBezTo>
                  <a:close/>
                  <a:moveTo>
                    <a:pt x="2120" y="0"/>
                  </a:moveTo>
                  <a:lnTo>
                    <a:pt x="2232" y="0"/>
                  </a:lnTo>
                  <a:cubicBezTo>
                    <a:pt x="2236" y="0"/>
                    <a:pt x="2240" y="3"/>
                    <a:pt x="2240" y="8"/>
                  </a:cubicBezTo>
                  <a:cubicBezTo>
                    <a:pt x="2240" y="12"/>
                    <a:pt x="2236" y="16"/>
                    <a:pt x="2232" y="16"/>
                  </a:cubicBezTo>
                  <a:lnTo>
                    <a:pt x="2120" y="16"/>
                  </a:lnTo>
                  <a:cubicBezTo>
                    <a:pt x="2115" y="16"/>
                    <a:pt x="2112" y="12"/>
                    <a:pt x="2112" y="8"/>
                  </a:cubicBezTo>
                  <a:cubicBezTo>
                    <a:pt x="2112" y="3"/>
                    <a:pt x="2115" y="0"/>
                    <a:pt x="2120" y="0"/>
                  </a:cubicBezTo>
                  <a:close/>
                  <a:moveTo>
                    <a:pt x="2312" y="0"/>
                  </a:moveTo>
                  <a:lnTo>
                    <a:pt x="2424" y="0"/>
                  </a:lnTo>
                  <a:cubicBezTo>
                    <a:pt x="2428" y="0"/>
                    <a:pt x="2432" y="3"/>
                    <a:pt x="2432" y="8"/>
                  </a:cubicBezTo>
                  <a:cubicBezTo>
                    <a:pt x="2432" y="12"/>
                    <a:pt x="2428" y="16"/>
                    <a:pt x="2424" y="16"/>
                  </a:cubicBezTo>
                  <a:lnTo>
                    <a:pt x="2312" y="16"/>
                  </a:lnTo>
                  <a:cubicBezTo>
                    <a:pt x="2307" y="16"/>
                    <a:pt x="2304" y="12"/>
                    <a:pt x="2304" y="8"/>
                  </a:cubicBezTo>
                  <a:cubicBezTo>
                    <a:pt x="2304" y="3"/>
                    <a:pt x="2307" y="0"/>
                    <a:pt x="2312" y="0"/>
                  </a:cubicBezTo>
                  <a:close/>
                  <a:moveTo>
                    <a:pt x="2504" y="0"/>
                  </a:moveTo>
                  <a:lnTo>
                    <a:pt x="2616" y="0"/>
                  </a:lnTo>
                  <a:cubicBezTo>
                    <a:pt x="2620" y="0"/>
                    <a:pt x="2624" y="3"/>
                    <a:pt x="2624" y="8"/>
                  </a:cubicBezTo>
                  <a:cubicBezTo>
                    <a:pt x="2624" y="12"/>
                    <a:pt x="2620" y="16"/>
                    <a:pt x="2616" y="16"/>
                  </a:cubicBezTo>
                  <a:lnTo>
                    <a:pt x="2504" y="16"/>
                  </a:lnTo>
                  <a:cubicBezTo>
                    <a:pt x="2499" y="16"/>
                    <a:pt x="2496" y="12"/>
                    <a:pt x="2496" y="8"/>
                  </a:cubicBezTo>
                  <a:cubicBezTo>
                    <a:pt x="2496" y="3"/>
                    <a:pt x="2499" y="0"/>
                    <a:pt x="2504" y="0"/>
                  </a:cubicBezTo>
                  <a:close/>
                  <a:moveTo>
                    <a:pt x="2696" y="0"/>
                  </a:moveTo>
                  <a:lnTo>
                    <a:pt x="2808" y="0"/>
                  </a:lnTo>
                  <a:cubicBezTo>
                    <a:pt x="2812" y="0"/>
                    <a:pt x="2816" y="3"/>
                    <a:pt x="2816" y="8"/>
                  </a:cubicBezTo>
                  <a:cubicBezTo>
                    <a:pt x="2816" y="12"/>
                    <a:pt x="2812" y="16"/>
                    <a:pt x="2808" y="16"/>
                  </a:cubicBezTo>
                  <a:lnTo>
                    <a:pt x="2696" y="16"/>
                  </a:lnTo>
                  <a:cubicBezTo>
                    <a:pt x="2691" y="16"/>
                    <a:pt x="2688" y="12"/>
                    <a:pt x="2688" y="8"/>
                  </a:cubicBezTo>
                  <a:cubicBezTo>
                    <a:pt x="2688" y="3"/>
                    <a:pt x="2691" y="0"/>
                    <a:pt x="2696" y="0"/>
                  </a:cubicBezTo>
                  <a:close/>
                  <a:moveTo>
                    <a:pt x="2888" y="0"/>
                  </a:moveTo>
                  <a:lnTo>
                    <a:pt x="3000" y="0"/>
                  </a:lnTo>
                  <a:cubicBezTo>
                    <a:pt x="3004" y="0"/>
                    <a:pt x="3008" y="3"/>
                    <a:pt x="3008" y="8"/>
                  </a:cubicBezTo>
                  <a:cubicBezTo>
                    <a:pt x="3008" y="12"/>
                    <a:pt x="3004" y="16"/>
                    <a:pt x="3000" y="16"/>
                  </a:cubicBezTo>
                  <a:lnTo>
                    <a:pt x="2888" y="16"/>
                  </a:lnTo>
                  <a:cubicBezTo>
                    <a:pt x="2883" y="16"/>
                    <a:pt x="2880" y="12"/>
                    <a:pt x="2880" y="8"/>
                  </a:cubicBezTo>
                  <a:cubicBezTo>
                    <a:pt x="2880" y="3"/>
                    <a:pt x="2883" y="0"/>
                    <a:pt x="2888" y="0"/>
                  </a:cubicBezTo>
                  <a:close/>
                  <a:moveTo>
                    <a:pt x="3080" y="0"/>
                  </a:moveTo>
                  <a:lnTo>
                    <a:pt x="3192" y="0"/>
                  </a:lnTo>
                  <a:cubicBezTo>
                    <a:pt x="3196" y="0"/>
                    <a:pt x="3200" y="3"/>
                    <a:pt x="3200" y="8"/>
                  </a:cubicBezTo>
                  <a:cubicBezTo>
                    <a:pt x="3200" y="12"/>
                    <a:pt x="3196" y="16"/>
                    <a:pt x="3192" y="16"/>
                  </a:cubicBezTo>
                  <a:lnTo>
                    <a:pt x="3080" y="16"/>
                  </a:lnTo>
                  <a:cubicBezTo>
                    <a:pt x="3075" y="16"/>
                    <a:pt x="3072" y="12"/>
                    <a:pt x="3072" y="8"/>
                  </a:cubicBezTo>
                  <a:cubicBezTo>
                    <a:pt x="3072" y="3"/>
                    <a:pt x="3075" y="0"/>
                    <a:pt x="3080" y="0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75" name="Freeform 96"/>
            <p:cNvSpPr>
              <a:spLocks noEditPoints="1"/>
            </p:cNvSpPr>
            <p:nvPr/>
          </p:nvSpPr>
          <p:spPr bwMode="auto">
            <a:xfrm>
              <a:off x="2601" y="1122"/>
              <a:ext cx="7" cy="272"/>
            </a:xfrm>
            <a:custGeom>
              <a:avLst/>
              <a:gdLst>
                <a:gd name="T0" fmla="*/ 0 w 16"/>
                <a:gd name="T1" fmla="*/ 226981 h 319"/>
                <a:gd name="T2" fmla="*/ 0 w 16"/>
                <a:gd name="T3" fmla="*/ 145239 h 319"/>
                <a:gd name="T4" fmla="*/ 3473 w 16"/>
                <a:gd name="T5" fmla="*/ 139400 h 319"/>
                <a:gd name="T6" fmla="*/ 6945 w 16"/>
                <a:gd name="T7" fmla="*/ 145239 h 319"/>
                <a:gd name="T8" fmla="*/ 6945 w 16"/>
                <a:gd name="T9" fmla="*/ 226981 h 319"/>
                <a:gd name="T10" fmla="*/ 3473 w 16"/>
                <a:gd name="T11" fmla="*/ 232820 h 319"/>
                <a:gd name="T12" fmla="*/ 0 w 16"/>
                <a:gd name="T13" fmla="*/ 226981 h 319"/>
                <a:gd name="T14" fmla="*/ 0 w 16"/>
                <a:gd name="T15" fmla="*/ 86852 h 319"/>
                <a:gd name="T16" fmla="*/ 0 w 16"/>
                <a:gd name="T17" fmla="*/ 5839 h 319"/>
                <a:gd name="T18" fmla="*/ 3473 w 16"/>
                <a:gd name="T19" fmla="*/ 0 h 319"/>
                <a:gd name="T20" fmla="*/ 6945 w 16"/>
                <a:gd name="T21" fmla="*/ 5839 h 319"/>
                <a:gd name="T22" fmla="*/ 6945 w 16"/>
                <a:gd name="T23" fmla="*/ 86852 h 319"/>
                <a:gd name="T24" fmla="*/ 3473 w 16"/>
                <a:gd name="T25" fmla="*/ 92690 h 319"/>
                <a:gd name="T26" fmla="*/ 0 w 16"/>
                <a:gd name="T27" fmla="*/ 86852 h 3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319"/>
                <a:gd name="T44" fmla="*/ 16 w 16"/>
                <a:gd name="T45" fmla="*/ 319 h 3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319">
                  <a:moveTo>
                    <a:pt x="0" y="311"/>
                  </a:moveTo>
                  <a:lnTo>
                    <a:pt x="0" y="199"/>
                  </a:lnTo>
                  <a:cubicBezTo>
                    <a:pt x="0" y="194"/>
                    <a:pt x="3" y="191"/>
                    <a:pt x="8" y="191"/>
                  </a:cubicBezTo>
                  <a:cubicBezTo>
                    <a:pt x="12" y="191"/>
                    <a:pt x="16" y="194"/>
                    <a:pt x="16" y="199"/>
                  </a:cubicBezTo>
                  <a:lnTo>
                    <a:pt x="16" y="311"/>
                  </a:lnTo>
                  <a:cubicBezTo>
                    <a:pt x="16" y="315"/>
                    <a:pt x="12" y="319"/>
                    <a:pt x="8" y="319"/>
                  </a:cubicBezTo>
                  <a:cubicBezTo>
                    <a:pt x="3" y="319"/>
                    <a:pt x="0" y="315"/>
                    <a:pt x="0" y="311"/>
                  </a:cubicBezTo>
                  <a:close/>
                  <a:moveTo>
                    <a:pt x="0" y="119"/>
                  </a:moveTo>
                  <a:lnTo>
                    <a:pt x="0" y="8"/>
                  </a:ln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lnTo>
                    <a:pt x="16" y="119"/>
                  </a:lnTo>
                  <a:cubicBezTo>
                    <a:pt x="16" y="123"/>
                    <a:pt x="12" y="127"/>
                    <a:pt x="8" y="127"/>
                  </a:cubicBezTo>
                  <a:cubicBezTo>
                    <a:pt x="3" y="127"/>
                    <a:pt x="0" y="123"/>
                    <a:pt x="0" y="119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76" name="Freeform 97"/>
            <p:cNvSpPr>
              <a:spLocks noEditPoints="1"/>
            </p:cNvSpPr>
            <p:nvPr/>
          </p:nvSpPr>
          <p:spPr bwMode="auto">
            <a:xfrm>
              <a:off x="3409" y="1399"/>
              <a:ext cx="272" cy="195"/>
            </a:xfrm>
            <a:custGeom>
              <a:avLst/>
              <a:gdLst>
                <a:gd name="T0" fmla="*/ 263659 w 613"/>
                <a:gd name="T1" fmla="*/ 7327 h 364"/>
                <a:gd name="T2" fmla="*/ 221960 w 613"/>
                <a:gd name="T3" fmla="*/ 32971 h 364"/>
                <a:gd name="T4" fmla="*/ 217182 w 613"/>
                <a:gd name="T5" fmla="*/ 31597 h 364"/>
                <a:gd name="T6" fmla="*/ 218485 w 613"/>
                <a:gd name="T7" fmla="*/ 26560 h 364"/>
                <a:gd name="T8" fmla="*/ 260184 w 613"/>
                <a:gd name="T9" fmla="*/ 916 h 364"/>
                <a:gd name="T10" fmla="*/ 264962 w 613"/>
                <a:gd name="T11" fmla="*/ 2290 h 364"/>
                <a:gd name="T12" fmla="*/ 263659 w 613"/>
                <a:gd name="T13" fmla="*/ 7327 h 364"/>
                <a:gd name="T14" fmla="*/ 191988 w 613"/>
                <a:gd name="T15" fmla="*/ 51288 h 364"/>
                <a:gd name="T16" fmla="*/ 149856 w 613"/>
                <a:gd name="T17" fmla="*/ 77391 h 364"/>
                <a:gd name="T18" fmla="*/ 145078 w 613"/>
                <a:gd name="T19" fmla="*/ 76017 h 364"/>
                <a:gd name="T20" fmla="*/ 146380 w 613"/>
                <a:gd name="T21" fmla="*/ 70979 h 364"/>
                <a:gd name="T22" fmla="*/ 188514 w 613"/>
                <a:gd name="T23" fmla="*/ 45335 h 364"/>
                <a:gd name="T24" fmla="*/ 193292 w 613"/>
                <a:gd name="T25" fmla="*/ 46251 h 364"/>
                <a:gd name="T26" fmla="*/ 191988 w 613"/>
                <a:gd name="T27" fmla="*/ 51288 h 364"/>
                <a:gd name="T28" fmla="*/ 119885 w 613"/>
                <a:gd name="T29" fmla="*/ 95708 h 364"/>
                <a:gd name="T30" fmla="*/ 77751 w 613"/>
                <a:gd name="T31" fmla="*/ 121810 h 364"/>
                <a:gd name="T32" fmla="*/ 72973 w 613"/>
                <a:gd name="T33" fmla="*/ 120436 h 364"/>
                <a:gd name="T34" fmla="*/ 74276 w 613"/>
                <a:gd name="T35" fmla="*/ 115399 h 364"/>
                <a:gd name="T36" fmla="*/ 116409 w 613"/>
                <a:gd name="T37" fmla="*/ 89297 h 364"/>
                <a:gd name="T38" fmla="*/ 121187 w 613"/>
                <a:gd name="T39" fmla="*/ 90671 h 364"/>
                <a:gd name="T40" fmla="*/ 119885 w 613"/>
                <a:gd name="T41" fmla="*/ 95708 h 364"/>
                <a:gd name="T42" fmla="*/ 47780 w 613"/>
                <a:gd name="T43" fmla="*/ 140127 h 364"/>
                <a:gd name="T44" fmla="*/ 5647 w 613"/>
                <a:gd name="T45" fmla="*/ 165771 h 364"/>
                <a:gd name="T46" fmla="*/ 869 w 613"/>
                <a:gd name="T47" fmla="*/ 164398 h 364"/>
                <a:gd name="T48" fmla="*/ 2172 w 613"/>
                <a:gd name="T49" fmla="*/ 159361 h 364"/>
                <a:gd name="T50" fmla="*/ 44305 w 613"/>
                <a:gd name="T51" fmla="*/ 133716 h 364"/>
                <a:gd name="T52" fmla="*/ 49083 w 613"/>
                <a:gd name="T53" fmla="*/ 135090 h 364"/>
                <a:gd name="T54" fmla="*/ 47780 w 613"/>
                <a:gd name="T55" fmla="*/ 140127 h 36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13"/>
                <a:gd name="T85" fmla="*/ 0 h 364"/>
                <a:gd name="T86" fmla="*/ 613 w 613"/>
                <a:gd name="T87" fmla="*/ 364 h 36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13" h="364">
                  <a:moveTo>
                    <a:pt x="607" y="16"/>
                  </a:moveTo>
                  <a:lnTo>
                    <a:pt x="511" y="72"/>
                  </a:lnTo>
                  <a:cubicBezTo>
                    <a:pt x="507" y="74"/>
                    <a:pt x="502" y="73"/>
                    <a:pt x="500" y="69"/>
                  </a:cubicBezTo>
                  <a:cubicBezTo>
                    <a:pt x="498" y="65"/>
                    <a:pt x="499" y="60"/>
                    <a:pt x="503" y="58"/>
                  </a:cubicBezTo>
                  <a:lnTo>
                    <a:pt x="599" y="2"/>
                  </a:lnTo>
                  <a:cubicBezTo>
                    <a:pt x="603" y="0"/>
                    <a:pt x="608" y="1"/>
                    <a:pt x="610" y="5"/>
                  </a:cubicBezTo>
                  <a:cubicBezTo>
                    <a:pt x="613" y="8"/>
                    <a:pt x="611" y="13"/>
                    <a:pt x="607" y="16"/>
                  </a:cubicBezTo>
                  <a:close/>
                  <a:moveTo>
                    <a:pt x="442" y="112"/>
                  </a:moveTo>
                  <a:lnTo>
                    <a:pt x="345" y="169"/>
                  </a:lnTo>
                  <a:cubicBezTo>
                    <a:pt x="341" y="171"/>
                    <a:pt x="336" y="170"/>
                    <a:pt x="334" y="166"/>
                  </a:cubicBezTo>
                  <a:cubicBezTo>
                    <a:pt x="332" y="162"/>
                    <a:pt x="333" y="157"/>
                    <a:pt x="337" y="155"/>
                  </a:cubicBezTo>
                  <a:lnTo>
                    <a:pt x="434" y="99"/>
                  </a:lnTo>
                  <a:cubicBezTo>
                    <a:pt x="437" y="96"/>
                    <a:pt x="442" y="98"/>
                    <a:pt x="445" y="101"/>
                  </a:cubicBezTo>
                  <a:cubicBezTo>
                    <a:pt x="447" y="105"/>
                    <a:pt x="445" y="110"/>
                    <a:pt x="442" y="112"/>
                  </a:cubicBezTo>
                  <a:close/>
                  <a:moveTo>
                    <a:pt x="276" y="209"/>
                  </a:moveTo>
                  <a:lnTo>
                    <a:pt x="179" y="266"/>
                  </a:lnTo>
                  <a:cubicBezTo>
                    <a:pt x="175" y="268"/>
                    <a:pt x="170" y="266"/>
                    <a:pt x="168" y="263"/>
                  </a:cubicBezTo>
                  <a:cubicBezTo>
                    <a:pt x="166" y="259"/>
                    <a:pt x="167" y="254"/>
                    <a:pt x="171" y="252"/>
                  </a:cubicBezTo>
                  <a:lnTo>
                    <a:pt x="268" y="195"/>
                  </a:lnTo>
                  <a:cubicBezTo>
                    <a:pt x="272" y="193"/>
                    <a:pt x="276" y="194"/>
                    <a:pt x="279" y="198"/>
                  </a:cubicBezTo>
                  <a:cubicBezTo>
                    <a:pt x="281" y="202"/>
                    <a:pt x="280" y="207"/>
                    <a:pt x="276" y="209"/>
                  </a:cubicBezTo>
                  <a:close/>
                  <a:moveTo>
                    <a:pt x="110" y="306"/>
                  </a:moveTo>
                  <a:lnTo>
                    <a:pt x="13" y="362"/>
                  </a:lnTo>
                  <a:cubicBezTo>
                    <a:pt x="9" y="364"/>
                    <a:pt x="4" y="363"/>
                    <a:pt x="2" y="359"/>
                  </a:cubicBezTo>
                  <a:cubicBezTo>
                    <a:pt x="0" y="356"/>
                    <a:pt x="1" y="351"/>
                    <a:pt x="5" y="348"/>
                  </a:cubicBezTo>
                  <a:lnTo>
                    <a:pt x="102" y="292"/>
                  </a:lnTo>
                  <a:cubicBezTo>
                    <a:pt x="106" y="290"/>
                    <a:pt x="111" y="291"/>
                    <a:pt x="113" y="295"/>
                  </a:cubicBezTo>
                  <a:cubicBezTo>
                    <a:pt x="115" y="299"/>
                    <a:pt x="114" y="304"/>
                    <a:pt x="110" y="306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77" name="Freeform 98"/>
            <p:cNvSpPr>
              <a:spLocks/>
            </p:cNvSpPr>
            <p:nvPr/>
          </p:nvSpPr>
          <p:spPr bwMode="auto">
            <a:xfrm>
              <a:off x="3354" y="1561"/>
              <a:ext cx="69" cy="68"/>
            </a:xfrm>
            <a:custGeom>
              <a:avLst/>
              <a:gdLst>
                <a:gd name="T0" fmla="*/ 0 w 154"/>
                <a:gd name="T1" fmla="*/ 57741 h 129"/>
                <a:gd name="T2" fmla="*/ 36857 w 154"/>
                <a:gd name="T3" fmla="*/ 0 h 129"/>
                <a:gd name="T4" fmla="*/ 67572 w 154"/>
                <a:gd name="T5" fmla="*/ 53265 h 129"/>
                <a:gd name="T6" fmla="*/ 0 w 154"/>
                <a:gd name="T7" fmla="*/ 57741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"/>
                <a:gd name="T13" fmla="*/ 0 h 129"/>
                <a:gd name="T14" fmla="*/ 154 w 154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" h="129">
                  <a:moveTo>
                    <a:pt x="0" y="129"/>
                  </a:moveTo>
                  <a:lnTo>
                    <a:pt x="84" y="0"/>
                  </a:lnTo>
                  <a:cubicBezTo>
                    <a:pt x="87" y="48"/>
                    <a:pt x="113" y="92"/>
                    <a:pt x="154" y="119"/>
                  </a:cubicBez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78" name="Freeform 99"/>
            <p:cNvSpPr>
              <a:spLocks noEditPoints="1"/>
            </p:cNvSpPr>
            <p:nvPr/>
          </p:nvSpPr>
          <p:spPr bwMode="auto">
            <a:xfrm>
              <a:off x="618" y="1399"/>
              <a:ext cx="272" cy="193"/>
            </a:xfrm>
            <a:custGeom>
              <a:avLst/>
              <a:gdLst>
                <a:gd name="T0" fmla="*/ 6077 w 614"/>
                <a:gd name="T1" fmla="*/ 907 h 362"/>
                <a:gd name="T2" fmla="*/ 48185 w 614"/>
                <a:gd name="T3" fmla="*/ 26308 h 362"/>
                <a:gd name="T4" fmla="*/ 49487 w 614"/>
                <a:gd name="T5" fmla="*/ 31297 h 362"/>
                <a:gd name="T6" fmla="*/ 44712 w 614"/>
                <a:gd name="T7" fmla="*/ 32658 h 362"/>
                <a:gd name="T8" fmla="*/ 2604 w 614"/>
                <a:gd name="T9" fmla="*/ 7257 h 362"/>
                <a:gd name="T10" fmla="*/ 1302 w 614"/>
                <a:gd name="T11" fmla="*/ 2268 h 362"/>
                <a:gd name="T12" fmla="*/ 6077 w 614"/>
                <a:gd name="T13" fmla="*/ 907 h 362"/>
                <a:gd name="T14" fmla="*/ 78137 w 614"/>
                <a:gd name="T15" fmla="*/ 44451 h 362"/>
                <a:gd name="T16" fmla="*/ 120244 w 614"/>
                <a:gd name="T17" fmla="*/ 69852 h 362"/>
                <a:gd name="T18" fmla="*/ 121547 w 614"/>
                <a:gd name="T19" fmla="*/ 74841 h 362"/>
                <a:gd name="T20" fmla="*/ 116772 w 614"/>
                <a:gd name="T21" fmla="*/ 76202 h 362"/>
                <a:gd name="T22" fmla="*/ 74664 w 614"/>
                <a:gd name="T23" fmla="*/ 50801 h 362"/>
                <a:gd name="T24" fmla="*/ 73362 w 614"/>
                <a:gd name="T25" fmla="*/ 45812 h 362"/>
                <a:gd name="T26" fmla="*/ 78137 w 614"/>
                <a:gd name="T27" fmla="*/ 44451 h 362"/>
                <a:gd name="T28" fmla="*/ 150197 w 614"/>
                <a:gd name="T29" fmla="*/ 87995 h 362"/>
                <a:gd name="T30" fmla="*/ 192304 w 614"/>
                <a:gd name="T31" fmla="*/ 113395 h 362"/>
                <a:gd name="T32" fmla="*/ 193606 w 614"/>
                <a:gd name="T33" fmla="*/ 118385 h 362"/>
                <a:gd name="T34" fmla="*/ 188831 w 614"/>
                <a:gd name="T35" fmla="*/ 119746 h 362"/>
                <a:gd name="T36" fmla="*/ 146724 w 614"/>
                <a:gd name="T37" fmla="*/ 94345 h 362"/>
                <a:gd name="T38" fmla="*/ 145422 w 614"/>
                <a:gd name="T39" fmla="*/ 89356 h 362"/>
                <a:gd name="T40" fmla="*/ 150197 w 614"/>
                <a:gd name="T41" fmla="*/ 87995 h 362"/>
                <a:gd name="T42" fmla="*/ 222257 w 614"/>
                <a:gd name="T43" fmla="*/ 131539 h 362"/>
                <a:gd name="T44" fmla="*/ 264364 w 614"/>
                <a:gd name="T45" fmla="*/ 156939 h 362"/>
                <a:gd name="T46" fmla="*/ 265666 w 614"/>
                <a:gd name="T47" fmla="*/ 161929 h 362"/>
                <a:gd name="T48" fmla="*/ 260891 w 614"/>
                <a:gd name="T49" fmla="*/ 163289 h 362"/>
                <a:gd name="T50" fmla="*/ 218784 w 614"/>
                <a:gd name="T51" fmla="*/ 137889 h 362"/>
                <a:gd name="T52" fmla="*/ 217482 w 614"/>
                <a:gd name="T53" fmla="*/ 132900 h 362"/>
                <a:gd name="T54" fmla="*/ 222257 w 614"/>
                <a:gd name="T55" fmla="*/ 131539 h 3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14"/>
                <a:gd name="T85" fmla="*/ 0 h 362"/>
                <a:gd name="T86" fmla="*/ 614 w 614"/>
                <a:gd name="T87" fmla="*/ 362 h 3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14" h="362">
                  <a:moveTo>
                    <a:pt x="14" y="2"/>
                  </a:moveTo>
                  <a:lnTo>
                    <a:pt x="111" y="58"/>
                  </a:lnTo>
                  <a:cubicBezTo>
                    <a:pt x="114" y="60"/>
                    <a:pt x="116" y="65"/>
                    <a:pt x="114" y="69"/>
                  </a:cubicBezTo>
                  <a:cubicBezTo>
                    <a:pt x="111" y="73"/>
                    <a:pt x="106" y="74"/>
                    <a:pt x="103" y="72"/>
                  </a:cubicBezTo>
                  <a:lnTo>
                    <a:pt x="6" y="16"/>
                  </a:lnTo>
                  <a:cubicBezTo>
                    <a:pt x="2" y="13"/>
                    <a:pt x="0" y="8"/>
                    <a:pt x="3" y="5"/>
                  </a:cubicBezTo>
                  <a:cubicBezTo>
                    <a:pt x="5" y="1"/>
                    <a:pt x="10" y="0"/>
                    <a:pt x="14" y="2"/>
                  </a:cubicBezTo>
                  <a:close/>
                  <a:moveTo>
                    <a:pt x="180" y="98"/>
                  </a:moveTo>
                  <a:lnTo>
                    <a:pt x="277" y="154"/>
                  </a:lnTo>
                  <a:cubicBezTo>
                    <a:pt x="281" y="156"/>
                    <a:pt x="282" y="161"/>
                    <a:pt x="280" y="165"/>
                  </a:cubicBezTo>
                  <a:cubicBezTo>
                    <a:pt x="278" y="169"/>
                    <a:pt x="273" y="170"/>
                    <a:pt x="269" y="168"/>
                  </a:cubicBezTo>
                  <a:lnTo>
                    <a:pt x="172" y="112"/>
                  </a:lnTo>
                  <a:cubicBezTo>
                    <a:pt x="168" y="109"/>
                    <a:pt x="167" y="105"/>
                    <a:pt x="169" y="101"/>
                  </a:cubicBezTo>
                  <a:cubicBezTo>
                    <a:pt x="171" y="97"/>
                    <a:pt x="176" y="96"/>
                    <a:pt x="180" y="98"/>
                  </a:cubicBezTo>
                  <a:close/>
                  <a:moveTo>
                    <a:pt x="346" y="194"/>
                  </a:moveTo>
                  <a:lnTo>
                    <a:pt x="443" y="250"/>
                  </a:lnTo>
                  <a:cubicBezTo>
                    <a:pt x="447" y="252"/>
                    <a:pt x="448" y="257"/>
                    <a:pt x="446" y="261"/>
                  </a:cubicBezTo>
                  <a:cubicBezTo>
                    <a:pt x="444" y="265"/>
                    <a:pt x="439" y="266"/>
                    <a:pt x="435" y="264"/>
                  </a:cubicBezTo>
                  <a:lnTo>
                    <a:pt x="338" y="208"/>
                  </a:lnTo>
                  <a:cubicBezTo>
                    <a:pt x="334" y="205"/>
                    <a:pt x="333" y="201"/>
                    <a:pt x="335" y="197"/>
                  </a:cubicBezTo>
                  <a:cubicBezTo>
                    <a:pt x="337" y="193"/>
                    <a:pt x="342" y="192"/>
                    <a:pt x="346" y="194"/>
                  </a:cubicBezTo>
                  <a:close/>
                  <a:moveTo>
                    <a:pt x="512" y="290"/>
                  </a:moveTo>
                  <a:lnTo>
                    <a:pt x="609" y="346"/>
                  </a:lnTo>
                  <a:cubicBezTo>
                    <a:pt x="613" y="348"/>
                    <a:pt x="614" y="353"/>
                    <a:pt x="612" y="357"/>
                  </a:cubicBezTo>
                  <a:cubicBezTo>
                    <a:pt x="610" y="361"/>
                    <a:pt x="605" y="362"/>
                    <a:pt x="601" y="360"/>
                  </a:cubicBezTo>
                  <a:lnTo>
                    <a:pt x="504" y="304"/>
                  </a:lnTo>
                  <a:cubicBezTo>
                    <a:pt x="501" y="302"/>
                    <a:pt x="499" y="297"/>
                    <a:pt x="501" y="293"/>
                  </a:cubicBezTo>
                  <a:cubicBezTo>
                    <a:pt x="504" y="289"/>
                    <a:pt x="509" y="288"/>
                    <a:pt x="512" y="290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79" name="Freeform 100"/>
            <p:cNvSpPr>
              <a:spLocks/>
            </p:cNvSpPr>
            <p:nvPr/>
          </p:nvSpPr>
          <p:spPr bwMode="auto">
            <a:xfrm>
              <a:off x="875" y="1559"/>
              <a:ext cx="68" cy="68"/>
            </a:xfrm>
            <a:custGeom>
              <a:avLst/>
              <a:gdLst>
                <a:gd name="T0" fmla="*/ 66592 w 154"/>
                <a:gd name="T1" fmla="*/ 57741 h 129"/>
                <a:gd name="T2" fmla="*/ 0 w 154"/>
                <a:gd name="T3" fmla="*/ 53713 h 129"/>
                <a:gd name="T4" fmla="*/ 29837 w 154"/>
                <a:gd name="T5" fmla="*/ 0 h 129"/>
                <a:gd name="T6" fmla="*/ 66592 w 154"/>
                <a:gd name="T7" fmla="*/ 57741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"/>
                <a:gd name="T13" fmla="*/ 0 h 129"/>
                <a:gd name="T14" fmla="*/ 154 w 154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" h="129">
                  <a:moveTo>
                    <a:pt x="154" y="129"/>
                  </a:moveTo>
                  <a:lnTo>
                    <a:pt x="0" y="120"/>
                  </a:lnTo>
                  <a:cubicBezTo>
                    <a:pt x="41" y="93"/>
                    <a:pt x="66" y="49"/>
                    <a:pt x="69" y="0"/>
                  </a:cubicBezTo>
                  <a:lnTo>
                    <a:pt x="154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80" name="Freeform 101"/>
            <p:cNvSpPr>
              <a:spLocks noEditPoints="1"/>
            </p:cNvSpPr>
            <p:nvPr/>
          </p:nvSpPr>
          <p:spPr bwMode="auto">
            <a:xfrm>
              <a:off x="3673" y="1237"/>
              <a:ext cx="7" cy="171"/>
            </a:xfrm>
            <a:custGeom>
              <a:avLst/>
              <a:gdLst>
                <a:gd name="T0" fmla="*/ 0 w 16"/>
                <a:gd name="T1" fmla="*/ 142698 h 319"/>
                <a:gd name="T2" fmla="*/ 0 w 16"/>
                <a:gd name="T3" fmla="*/ 91308 h 319"/>
                <a:gd name="T4" fmla="*/ 3473 w 16"/>
                <a:gd name="T5" fmla="*/ 87638 h 319"/>
                <a:gd name="T6" fmla="*/ 6945 w 16"/>
                <a:gd name="T7" fmla="*/ 91308 h 319"/>
                <a:gd name="T8" fmla="*/ 6945 w 16"/>
                <a:gd name="T9" fmla="*/ 142698 h 319"/>
                <a:gd name="T10" fmla="*/ 3473 w 16"/>
                <a:gd name="T11" fmla="*/ 146369 h 319"/>
                <a:gd name="T12" fmla="*/ 0 w 16"/>
                <a:gd name="T13" fmla="*/ 142698 h 319"/>
                <a:gd name="T14" fmla="*/ 0 w 16"/>
                <a:gd name="T15" fmla="*/ 54602 h 319"/>
                <a:gd name="T16" fmla="*/ 0 w 16"/>
                <a:gd name="T17" fmla="*/ 3671 h 319"/>
                <a:gd name="T18" fmla="*/ 3473 w 16"/>
                <a:gd name="T19" fmla="*/ 0 h 319"/>
                <a:gd name="T20" fmla="*/ 6945 w 16"/>
                <a:gd name="T21" fmla="*/ 3671 h 319"/>
                <a:gd name="T22" fmla="*/ 6945 w 16"/>
                <a:gd name="T23" fmla="*/ 54602 h 319"/>
                <a:gd name="T24" fmla="*/ 3473 w 16"/>
                <a:gd name="T25" fmla="*/ 58272 h 319"/>
                <a:gd name="T26" fmla="*/ 0 w 16"/>
                <a:gd name="T27" fmla="*/ 54602 h 3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319"/>
                <a:gd name="T44" fmla="*/ 16 w 16"/>
                <a:gd name="T45" fmla="*/ 319 h 3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319">
                  <a:moveTo>
                    <a:pt x="0" y="311"/>
                  </a:moveTo>
                  <a:lnTo>
                    <a:pt x="0" y="199"/>
                  </a:lnTo>
                  <a:cubicBezTo>
                    <a:pt x="0" y="194"/>
                    <a:pt x="4" y="191"/>
                    <a:pt x="8" y="191"/>
                  </a:cubicBezTo>
                  <a:cubicBezTo>
                    <a:pt x="13" y="191"/>
                    <a:pt x="16" y="194"/>
                    <a:pt x="16" y="199"/>
                  </a:cubicBezTo>
                  <a:lnTo>
                    <a:pt x="16" y="311"/>
                  </a:lnTo>
                  <a:cubicBezTo>
                    <a:pt x="16" y="315"/>
                    <a:pt x="13" y="319"/>
                    <a:pt x="8" y="319"/>
                  </a:cubicBezTo>
                  <a:cubicBezTo>
                    <a:pt x="4" y="319"/>
                    <a:pt x="0" y="315"/>
                    <a:pt x="0" y="311"/>
                  </a:cubicBezTo>
                  <a:close/>
                  <a:moveTo>
                    <a:pt x="0" y="119"/>
                  </a:move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lnTo>
                    <a:pt x="16" y="119"/>
                  </a:lnTo>
                  <a:cubicBezTo>
                    <a:pt x="16" y="123"/>
                    <a:pt x="13" y="127"/>
                    <a:pt x="8" y="127"/>
                  </a:cubicBezTo>
                  <a:cubicBezTo>
                    <a:pt x="4" y="127"/>
                    <a:pt x="0" y="123"/>
                    <a:pt x="0" y="119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81" name="Freeform 102"/>
            <p:cNvSpPr>
              <a:spLocks noEditPoints="1"/>
            </p:cNvSpPr>
            <p:nvPr/>
          </p:nvSpPr>
          <p:spPr bwMode="auto">
            <a:xfrm>
              <a:off x="619" y="1237"/>
              <a:ext cx="7" cy="171"/>
            </a:xfrm>
            <a:custGeom>
              <a:avLst/>
              <a:gdLst>
                <a:gd name="T0" fmla="*/ 0 w 16"/>
                <a:gd name="T1" fmla="*/ 142698 h 319"/>
                <a:gd name="T2" fmla="*/ 0 w 16"/>
                <a:gd name="T3" fmla="*/ 91308 h 319"/>
                <a:gd name="T4" fmla="*/ 3473 w 16"/>
                <a:gd name="T5" fmla="*/ 87638 h 319"/>
                <a:gd name="T6" fmla="*/ 6945 w 16"/>
                <a:gd name="T7" fmla="*/ 91308 h 319"/>
                <a:gd name="T8" fmla="*/ 6945 w 16"/>
                <a:gd name="T9" fmla="*/ 142698 h 319"/>
                <a:gd name="T10" fmla="*/ 3473 w 16"/>
                <a:gd name="T11" fmla="*/ 146369 h 319"/>
                <a:gd name="T12" fmla="*/ 0 w 16"/>
                <a:gd name="T13" fmla="*/ 142698 h 319"/>
                <a:gd name="T14" fmla="*/ 0 w 16"/>
                <a:gd name="T15" fmla="*/ 54602 h 319"/>
                <a:gd name="T16" fmla="*/ 0 w 16"/>
                <a:gd name="T17" fmla="*/ 3671 h 319"/>
                <a:gd name="T18" fmla="*/ 3473 w 16"/>
                <a:gd name="T19" fmla="*/ 0 h 319"/>
                <a:gd name="T20" fmla="*/ 6945 w 16"/>
                <a:gd name="T21" fmla="*/ 3671 h 319"/>
                <a:gd name="T22" fmla="*/ 6945 w 16"/>
                <a:gd name="T23" fmla="*/ 54602 h 319"/>
                <a:gd name="T24" fmla="*/ 3473 w 16"/>
                <a:gd name="T25" fmla="*/ 58272 h 319"/>
                <a:gd name="T26" fmla="*/ 0 w 16"/>
                <a:gd name="T27" fmla="*/ 54602 h 3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319"/>
                <a:gd name="T44" fmla="*/ 16 w 16"/>
                <a:gd name="T45" fmla="*/ 319 h 3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319">
                  <a:moveTo>
                    <a:pt x="0" y="311"/>
                  </a:moveTo>
                  <a:lnTo>
                    <a:pt x="0" y="199"/>
                  </a:lnTo>
                  <a:cubicBezTo>
                    <a:pt x="0" y="194"/>
                    <a:pt x="3" y="191"/>
                    <a:pt x="8" y="191"/>
                  </a:cubicBezTo>
                  <a:cubicBezTo>
                    <a:pt x="12" y="191"/>
                    <a:pt x="16" y="194"/>
                    <a:pt x="16" y="199"/>
                  </a:cubicBezTo>
                  <a:lnTo>
                    <a:pt x="16" y="311"/>
                  </a:lnTo>
                  <a:cubicBezTo>
                    <a:pt x="16" y="315"/>
                    <a:pt x="12" y="319"/>
                    <a:pt x="8" y="319"/>
                  </a:cubicBezTo>
                  <a:cubicBezTo>
                    <a:pt x="3" y="319"/>
                    <a:pt x="0" y="315"/>
                    <a:pt x="0" y="311"/>
                  </a:cubicBezTo>
                  <a:close/>
                  <a:moveTo>
                    <a:pt x="0" y="119"/>
                  </a:moveTo>
                  <a:lnTo>
                    <a:pt x="0" y="8"/>
                  </a:ln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lnTo>
                    <a:pt x="16" y="119"/>
                  </a:lnTo>
                  <a:cubicBezTo>
                    <a:pt x="16" y="123"/>
                    <a:pt x="12" y="127"/>
                    <a:pt x="8" y="127"/>
                  </a:cubicBezTo>
                  <a:cubicBezTo>
                    <a:pt x="3" y="127"/>
                    <a:pt x="0" y="123"/>
                    <a:pt x="0" y="119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82" name="Rectangle 103"/>
            <p:cNvSpPr>
              <a:spLocks noChangeArrowheads="1"/>
            </p:cNvSpPr>
            <p:nvPr/>
          </p:nvSpPr>
          <p:spPr bwMode="auto">
            <a:xfrm>
              <a:off x="3155" y="1092"/>
              <a:ext cx="78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400" b="0" u="none">
                  <a:solidFill>
                    <a:srgbClr val="1A3868"/>
                  </a:solidFill>
                </a:rPr>
                <a:t>发送窗口右边界</a:t>
              </a:r>
            </a:p>
          </p:txBody>
        </p:sp>
        <p:sp>
          <p:nvSpPr>
            <p:cNvPr id="46183" name="Rectangle 104"/>
            <p:cNvSpPr>
              <a:spLocks noChangeArrowheads="1"/>
            </p:cNvSpPr>
            <p:nvPr/>
          </p:nvSpPr>
          <p:spPr bwMode="auto">
            <a:xfrm>
              <a:off x="106" y="1092"/>
              <a:ext cx="78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400" b="0" u="none">
                  <a:solidFill>
                    <a:srgbClr val="1A3868"/>
                  </a:solidFill>
                </a:rPr>
                <a:t>发送窗口左边界</a:t>
              </a:r>
            </a:p>
          </p:txBody>
        </p:sp>
        <p:sp>
          <p:nvSpPr>
            <p:cNvPr id="46184" name="Freeform 105"/>
            <p:cNvSpPr>
              <a:spLocks noEditPoints="1"/>
            </p:cNvSpPr>
            <p:nvPr/>
          </p:nvSpPr>
          <p:spPr bwMode="auto">
            <a:xfrm>
              <a:off x="1932" y="1408"/>
              <a:ext cx="7" cy="274"/>
            </a:xfrm>
            <a:custGeom>
              <a:avLst/>
              <a:gdLst>
                <a:gd name="T0" fmla="*/ 0 w 16"/>
                <a:gd name="T1" fmla="*/ 230815 h 512"/>
                <a:gd name="T2" fmla="*/ 0 w 16"/>
                <a:gd name="T3" fmla="*/ 179523 h 512"/>
                <a:gd name="T4" fmla="*/ 3473 w 16"/>
                <a:gd name="T5" fmla="*/ 175859 h 512"/>
                <a:gd name="T6" fmla="*/ 6945 w 16"/>
                <a:gd name="T7" fmla="*/ 179523 h 512"/>
                <a:gd name="T8" fmla="*/ 6945 w 16"/>
                <a:gd name="T9" fmla="*/ 230815 h 512"/>
                <a:gd name="T10" fmla="*/ 3473 w 16"/>
                <a:gd name="T11" fmla="*/ 234479 h 512"/>
                <a:gd name="T12" fmla="*/ 0 w 16"/>
                <a:gd name="T13" fmla="*/ 230815 h 512"/>
                <a:gd name="T14" fmla="*/ 0 w 16"/>
                <a:gd name="T15" fmla="*/ 142886 h 512"/>
                <a:gd name="T16" fmla="*/ 0 w 16"/>
                <a:gd name="T17" fmla="*/ 91593 h 512"/>
                <a:gd name="T18" fmla="*/ 3473 w 16"/>
                <a:gd name="T19" fmla="*/ 87929 h 512"/>
                <a:gd name="T20" fmla="*/ 6945 w 16"/>
                <a:gd name="T21" fmla="*/ 91593 h 512"/>
                <a:gd name="T22" fmla="*/ 6945 w 16"/>
                <a:gd name="T23" fmla="*/ 142886 h 512"/>
                <a:gd name="T24" fmla="*/ 3473 w 16"/>
                <a:gd name="T25" fmla="*/ 146549 h 512"/>
                <a:gd name="T26" fmla="*/ 0 w 16"/>
                <a:gd name="T27" fmla="*/ 142886 h 512"/>
                <a:gd name="T28" fmla="*/ 0 w 16"/>
                <a:gd name="T29" fmla="*/ 54956 h 512"/>
                <a:gd name="T30" fmla="*/ 0 w 16"/>
                <a:gd name="T31" fmla="*/ 3664 h 512"/>
                <a:gd name="T32" fmla="*/ 3473 w 16"/>
                <a:gd name="T33" fmla="*/ 0 h 512"/>
                <a:gd name="T34" fmla="*/ 6945 w 16"/>
                <a:gd name="T35" fmla="*/ 3664 h 512"/>
                <a:gd name="T36" fmla="*/ 6945 w 16"/>
                <a:gd name="T37" fmla="*/ 54956 h 512"/>
                <a:gd name="T38" fmla="*/ 3473 w 16"/>
                <a:gd name="T39" fmla="*/ 58620 h 512"/>
                <a:gd name="T40" fmla="*/ 0 w 16"/>
                <a:gd name="T41" fmla="*/ 54956 h 5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512"/>
                <a:gd name="T65" fmla="*/ 16 w 16"/>
                <a:gd name="T66" fmla="*/ 512 h 5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512">
                  <a:moveTo>
                    <a:pt x="0" y="504"/>
                  </a:moveTo>
                  <a:lnTo>
                    <a:pt x="0" y="392"/>
                  </a:lnTo>
                  <a:cubicBezTo>
                    <a:pt x="0" y="388"/>
                    <a:pt x="3" y="384"/>
                    <a:pt x="8" y="384"/>
                  </a:cubicBezTo>
                  <a:cubicBezTo>
                    <a:pt x="12" y="384"/>
                    <a:pt x="16" y="388"/>
                    <a:pt x="16" y="392"/>
                  </a:cubicBezTo>
                  <a:lnTo>
                    <a:pt x="16" y="504"/>
                  </a:lnTo>
                  <a:cubicBezTo>
                    <a:pt x="16" y="508"/>
                    <a:pt x="12" y="512"/>
                    <a:pt x="8" y="512"/>
                  </a:cubicBezTo>
                  <a:cubicBezTo>
                    <a:pt x="3" y="512"/>
                    <a:pt x="0" y="508"/>
                    <a:pt x="0" y="504"/>
                  </a:cubicBezTo>
                  <a:close/>
                  <a:moveTo>
                    <a:pt x="0" y="312"/>
                  </a:moveTo>
                  <a:lnTo>
                    <a:pt x="0" y="200"/>
                  </a:lnTo>
                  <a:cubicBezTo>
                    <a:pt x="0" y="196"/>
                    <a:pt x="3" y="192"/>
                    <a:pt x="8" y="192"/>
                  </a:cubicBezTo>
                  <a:cubicBezTo>
                    <a:pt x="12" y="192"/>
                    <a:pt x="16" y="196"/>
                    <a:pt x="16" y="200"/>
                  </a:cubicBezTo>
                  <a:lnTo>
                    <a:pt x="16" y="312"/>
                  </a:lnTo>
                  <a:cubicBezTo>
                    <a:pt x="16" y="316"/>
                    <a:pt x="12" y="320"/>
                    <a:pt x="8" y="320"/>
                  </a:cubicBezTo>
                  <a:cubicBezTo>
                    <a:pt x="3" y="320"/>
                    <a:pt x="0" y="316"/>
                    <a:pt x="0" y="312"/>
                  </a:cubicBezTo>
                  <a:close/>
                  <a:moveTo>
                    <a:pt x="0" y="120"/>
                  </a:moveTo>
                  <a:lnTo>
                    <a:pt x="0" y="8"/>
                  </a:ln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lnTo>
                    <a:pt x="16" y="120"/>
                  </a:lnTo>
                  <a:cubicBezTo>
                    <a:pt x="16" y="124"/>
                    <a:pt x="12" y="128"/>
                    <a:pt x="8" y="128"/>
                  </a:cubicBezTo>
                  <a:cubicBezTo>
                    <a:pt x="3" y="128"/>
                    <a:pt x="0" y="124"/>
                    <a:pt x="0" y="120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85" name="Rectangle 106"/>
            <p:cNvSpPr>
              <a:spLocks noChangeArrowheads="1"/>
            </p:cNvSpPr>
            <p:nvPr/>
          </p:nvSpPr>
          <p:spPr bwMode="auto">
            <a:xfrm>
              <a:off x="1592" y="2684"/>
              <a:ext cx="10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600" u="none">
                  <a:solidFill>
                    <a:srgbClr val="C00000"/>
                  </a:solidFill>
                </a:rPr>
                <a:t>发送窗口</a:t>
              </a:r>
              <a:r>
                <a:rPr lang="zh-CN" altLang="en-US" sz="1600" b="0" u="none">
                  <a:solidFill>
                    <a:srgbClr val="1A3868"/>
                  </a:solidFill>
                </a:rPr>
                <a:t>，</a:t>
              </a:r>
              <a:r>
                <a:rPr lang="en-US" altLang="zh-CN" sz="1600" b="0" u="none">
                  <a:solidFill>
                    <a:srgbClr val="1A3868"/>
                  </a:solidFill>
                </a:rPr>
                <a:t>15</a:t>
              </a:r>
              <a:r>
                <a:rPr lang="zh-CN" altLang="en-US" sz="1600" b="0" u="none">
                  <a:solidFill>
                    <a:srgbClr val="1A3868"/>
                  </a:solidFill>
                </a:rPr>
                <a:t>字节</a:t>
              </a:r>
            </a:p>
          </p:txBody>
        </p:sp>
        <p:sp>
          <p:nvSpPr>
            <p:cNvPr id="46186" name="Rectangle 107"/>
            <p:cNvSpPr>
              <a:spLocks noChangeArrowheads="1"/>
            </p:cNvSpPr>
            <p:nvPr/>
          </p:nvSpPr>
          <p:spPr bwMode="auto">
            <a:xfrm>
              <a:off x="2059" y="904"/>
              <a:ext cx="10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600" u="none">
                  <a:solidFill>
                    <a:srgbClr val="C00000"/>
                  </a:solidFill>
                </a:rPr>
                <a:t>已发送窗口</a:t>
              </a:r>
              <a:r>
                <a:rPr lang="zh-CN" altLang="en-US" sz="1600" b="0" u="none">
                  <a:solidFill>
                    <a:srgbClr val="1A3868"/>
                  </a:solidFill>
                </a:rPr>
                <a:t>，</a:t>
              </a:r>
              <a:r>
                <a:rPr lang="en-US" altLang="zh-CN" sz="1600" b="0" u="none">
                  <a:solidFill>
                    <a:srgbClr val="1A3868"/>
                  </a:solidFill>
                </a:rPr>
                <a:t>9</a:t>
              </a:r>
              <a:r>
                <a:rPr lang="zh-CN" altLang="en-US" sz="1600" b="0" u="none">
                  <a:solidFill>
                    <a:srgbClr val="1A3868"/>
                  </a:solidFill>
                </a:rPr>
                <a:t>字节</a:t>
              </a:r>
            </a:p>
          </p:txBody>
        </p:sp>
        <p:sp>
          <p:nvSpPr>
            <p:cNvPr id="46187" name="Rectangle 108"/>
            <p:cNvSpPr>
              <a:spLocks noChangeArrowheads="1"/>
            </p:cNvSpPr>
            <p:nvPr/>
          </p:nvSpPr>
          <p:spPr bwMode="auto">
            <a:xfrm>
              <a:off x="926" y="895"/>
              <a:ext cx="9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600" u="none">
                  <a:solidFill>
                    <a:srgbClr val="C00000"/>
                  </a:solidFill>
                </a:rPr>
                <a:t>可用窗口</a:t>
              </a:r>
              <a:r>
                <a:rPr lang="zh-CN" altLang="en-US" sz="1600" b="0" u="none">
                  <a:solidFill>
                    <a:srgbClr val="1A3868"/>
                  </a:solidFill>
                </a:rPr>
                <a:t>，</a:t>
              </a:r>
              <a:r>
                <a:rPr lang="en-US" altLang="zh-CN" sz="1600" b="0" u="none">
                  <a:solidFill>
                    <a:srgbClr val="1A3868"/>
                  </a:solidFill>
                </a:rPr>
                <a:t>6</a:t>
              </a:r>
              <a:r>
                <a:rPr lang="zh-CN" altLang="en-US" sz="1600" b="0" u="none">
                  <a:solidFill>
                    <a:srgbClr val="1A3868"/>
                  </a:solidFill>
                </a:rPr>
                <a:t>字节</a:t>
              </a:r>
            </a:p>
          </p:txBody>
        </p:sp>
        <p:sp>
          <p:nvSpPr>
            <p:cNvPr id="46188" name="Rectangle 109"/>
            <p:cNvSpPr>
              <a:spLocks noChangeArrowheads="1"/>
            </p:cNvSpPr>
            <p:nvPr/>
          </p:nvSpPr>
          <p:spPr bwMode="auto">
            <a:xfrm>
              <a:off x="3639" y="2004"/>
              <a:ext cx="24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200" u="none" dirty="0">
                  <a:solidFill>
                    <a:srgbClr val="1A3868"/>
                  </a:solidFill>
                </a:rPr>
                <a:t>第</a:t>
              </a:r>
              <a:r>
                <a:rPr lang="en-US" altLang="zh-CN" sz="1200" u="none" dirty="0">
                  <a:solidFill>
                    <a:srgbClr val="1A3868"/>
                  </a:solidFill>
                </a:rPr>
                <a:t>1</a:t>
              </a:r>
              <a:r>
                <a:rPr lang="zh-CN" altLang="en-US" sz="1200" u="none" dirty="0">
                  <a:solidFill>
                    <a:srgbClr val="1A3868"/>
                  </a:solidFill>
                </a:rPr>
                <a:t>类</a:t>
              </a:r>
            </a:p>
          </p:txBody>
        </p:sp>
        <p:sp>
          <p:nvSpPr>
            <p:cNvPr id="46189" name="Rectangle 110"/>
            <p:cNvSpPr>
              <a:spLocks noChangeArrowheads="1"/>
            </p:cNvSpPr>
            <p:nvPr/>
          </p:nvSpPr>
          <p:spPr bwMode="auto">
            <a:xfrm>
              <a:off x="3440" y="2149"/>
              <a:ext cx="67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200" u="none" dirty="0">
                  <a:solidFill>
                    <a:srgbClr val="1A3868"/>
                  </a:solidFill>
                </a:rPr>
                <a:t>已发送且被确认</a:t>
              </a:r>
              <a:endParaRPr lang="en-US" altLang="zh-CN" sz="1200" u="none" dirty="0">
                <a:solidFill>
                  <a:srgbClr val="1A3868"/>
                </a:solidFill>
              </a:endParaRPr>
            </a:p>
          </p:txBody>
        </p:sp>
        <p:sp>
          <p:nvSpPr>
            <p:cNvPr id="46190" name="Rectangle 111"/>
            <p:cNvSpPr>
              <a:spLocks noChangeArrowheads="1"/>
            </p:cNvSpPr>
            <p:nvPr/>
          </p:nvSpPr>
          <p:spPr bwMode="auto">
            <a:xfrm>
              <a:off x="2181" y="2159"/>
              <a:ext cx="96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200" u="none">
                  <a:solidFill>
                    <a:srgbClr val="1A3868"/>
                  </a:solidFill>
                </a:rPr>
                <a:t>已发送，但没有被确认</a:t>
              </a:r>
            </a:p>
          </p:txBody>
        </p:sp>
        <p:sp>
          <p:nvSpPr>
            <p:cNvPr id="46191" name="Rectangle 112"/>
            <p:cNvSpPr>
              <a:spLocks noChangeArrowheads="1"/>
            </p:cNvSpPr>
            <p:nvPr/>
          </p:nvSpPr>
          <p:spPr bwMode="auto">
            <a:xfrm>
              <a:off x="1019" y="1934"/>
              <a:ext cx="731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/>
              <a:r>
                <a:rPr lang="zh-CN" altLang="en-US" sz="1200" u="none" dirty="0">
                  <a:solidFill>
                    <a:srgbClr val="1A3868"/>
                  </a:solidFill>
                </a:rPr>
                <a:t>第</a:t>
              </a:r>
              <a:r>
                <a:rPr lang="en-US" altLang="zh-CN" sz="1200" u="none" dirty="0">
                  <a:solidFill>
                    <a:srgbClr val="1A3868"/>
                  </a:solidFill>
                </a:rPr>
                <a:t>3</a:t>
              </a:r>
              <a:r>
                <a:rPr lang="zh-CN" altLang="en-US" sz="1200" u="none" dirty="0">
                  <a:solidFill>
                    <a:srgbClr val="1A3868"/>
                  </a:solidFill>
                </a:rPr>
                <a:t>类</a:t>
              </a:r>
              <a:r>
                <a:rPr lang="en-US" altLang="zh-CN" sz="1200" u="none" dirty="0">
                  <a:solidFill>
                    <a:srgbClr val="1A3868"/>
                  </a:solidFill>
                </a:rPr>
                <a:t>. </a:t>
              </a:r>
              <a:r>
                <a:rPr lang="zh-CN" altLang="en-US" sz="1200" u="none" dirty="0">
                  <a:solidFill>
                    <a:srgbClr val="1A3868"/>
                  </a:solidFill>
                </a:rPr>
                <a:t>尚未发送，</a:t>
              </a:r>
              <a:r>
                <a:rPr lang="zh-CN" altLang="en-US" sz="1200" u="none" dirty="0" smtClean="0">
                  <a:solidFill>
                    <a:srgbClr val="1A3868"/>
                  </a:solidFill>
                </a:rPr>
                <a:t>但接收</a:t>
              </a:r>
              <a:r>
                <a:rPr lang="zh-CN" altLang="en-US" sz="1200" u="none" dirty="0">
                  <a:solidFill>
                    <a:srgbClr val="1A3868"/>
                  </a:solidFill>
                </a:rPr>
                <a:t>端已准备好接收</a:t>
              </a:r>
            </a:p>
          </p:txBody>
        </p:sp>
        <p:sp>
          <p:nvSpPr>
            <p:cNvPr id="46192" name="Rectangle 113"/>
            <p:cNvSpPr>
              <a:spLocks noChangeArrowheads="1"/>
            </p:cNvSpPr>
            <p:nvPr/>
          </p:nvSpPr>
          <p:spPr bwMode="auto">
            <a:xfrm>
              <a:off x="195" y="1947"/>
              <a:ext cx="679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/>
              <a:r>
                <a:rPr lang="zh-CN" altLang="en-US" sz="1200" u="none" dirty="0">
                  <a:solidFill>
                    <a:srgbClr val="1A3868"/>
                  </a:solidFill>
                </a:rPr>
                <a:t>第</a:t>
              </a:r>
              <a:r>
                <a:rPr lang="en-US" altLang="zh-CN" sz="1200" u="none" dirty="0">
                  <a:solidFill>
                    <a:srgbClr val="1A3868"/>
                  </a:solidFill>
                </a:rPr>
                <a:t>4</a:t>
              </a:r>
              <a:r>
                <a:rPr lang="zh-CN" altLang="en-US" sz="1200" u="none" dirty="0">
                  <a:solidFill>
                    <a:srgbClr val="1A3868"/>
                  </a:solidFill>
                </a:rPr>
                <a:t>类</a:t>
              </a:r>
              <a:r>
                <a:rPr lang="en-US" altLang="zh-CN" sz="1200" u="none" dirty="0">
                  <a:solidFill>
                    <a:srgbClr val="1A3868"/>
                  </a:solidFill>
                </a:rPr>
                <a:t>. </a:t>
              </a:r>
              <a:r>
                <a:rPr lang="zh-CN" altLang="en-US" sz="1200" u="none" dirty="0">
                  <a:solidFill>
                    <a:srgbClr val="1A3868"/>
                  </a:solidFill>
                </a:rPr>
                <a:t>尚未发送</a:t>
              </a:r>
              <a:r>
                <a:rPr lang="zh-CN" altLang="en-US" sz="1200" u="none" dirty="0" smtClean="0">
                  <a:solidFill>
                    <a:srgbClr val="1A3868"/>
                  </a:solidFill>
                </a:rPr>
                <a:t>，且接收方没有做好准备</a:t>
              </a:r>
              <a:endParaRPr lang="zh-CN" altLang="en-US" sz="1200" u="none" dirty="0">
                <a:solidFill>
                  <a:srgbClr val="1A3868"/>
                </a:solidFill>
              </a:endParaRPr>
            </a:p>
          </p:txBody>
        </p:sp>
        <p:sp>
          <p:nvSpPr>
            <p:cNvPr id="46193" name="Rectangle 114"/>
            <p:cNvSpPr>
              <a:spLocks noChangeArrowheads="1"/>
            </p:cNvSpPr>
            <p:nvPr/>
          </p:nvSpPr>
          <p:spPr bwMode="auto">
            <a:xfrm>
              <a:off x="2460" y="2023"/>
              <a:ext cx="24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200" u="none" dirty="0">
                  <a:solidFill>
                    <a:srgbClr val="1A3868"/>
                  </a:solidFill>
                </a:rPr>
                <a:t>第</a:t>
              </a:r>
              <a:r>
                <a:rPr lang="en-US" altLang="zh-CN" sz="1200" u="none" dirty="0">
                  <a:solidFill>
                    <a:srgbClr val="1A3868"/>
                  </a:solidFill>
                </a:rPr>
                <a:t>2</a:t>
              </a:r>
              <a:r>
                <a:rPr lang="zh-CN" altLang="en-US" sz="1200" u="none" dirty="0">
                  <a:solidFill>
                    <a:srgbClr val="1A3868"/>
                  </a:solidFill>
                </a:rPr>
                <a:t>类</a:t>
              </a:r>
            </a:p>
          </p:txBody>
        </p:sp>
        <p:sp>
          <p:nvSpPr>
            <p:cNvPr id="46194" name="Freeform 115"/>
            <p:cNvSpPr>
              <a:spLocks noEditPoints="1"/>
            </p:cNvSpPr>
            <p:nvPr/>
          </p:nvSpPr>
          <p:spPr bwMode="auto">
            <a:xfrm>
              <a:off x="3351" y="2366"/>
              <a:ext cx="7" cy="171"/>
            </a:xfrm>
            <a:custGeom>
              <a:avLst/>
              <a:gdLst>
                <a:gd name="T0" fmla="*/ 0 w 16"/>
                <a:gd name="T1" fmla="*/ 142698 h 319"/>
                <a:gd name="T2" fmla="*/ 0 w 16"/>
                <a:gd name="T3" fmla="*/ 91308 h 319"/>
                <a:gd name="T4" fmla="*/ 3473 w 16"/>
                <a:gd name="T5" fmla="*/ 87638 h 319"/>
                <a:gd name="T6" fmla="*/ 6945 w 16"/>
                <a:gd name="T7" fmla="*/ 91308 h 319"/>
                <a:gd name="T8" fmla="*/ 6945 w 16"/>
                <a:gd name="T9" fmla="*/ 142698 h 319"/>
                <a:gd name="T10" fmla="*/ 3473 w 16"/>
                <a:gd name="T11" fmla="*/ 146369 h 319"/>
                <a:gd name="T12" fmla="*/ 0 w 16"/>
                <a:gd name="T13" fmla="*/ 142698 h 319"/>
                <a:gd name="T14" fmla="*/ 0 w 16"/>
                <a:gd name="T15" fmla="*/ 54602 h 319"/>
                <a:gd name="T16" fmla="*/ 0 w 16"/>
                <a:gd name="T17" fmla="*/ 3671 h 319"/>
                <a:gd name="T18" fmla="*/ 3473 w 16"/>
                <a:gd name="T19" fmla="*/ 0 h 319"/>
                <a:gd name="T20" fmla="*/ 6945 w 16"/>
                <a:gd name="T21" fmla="*/ 3671 h 319"/>
                <a:gd name="T22" fmla="*/ 6945 w 16"/>
                <a:gd name="T23" fmla="*/ 54602 h 319"/>
                <a:gd name="T24" fmla="*/ 3473 w 16"/>
                <a:gd name="T25" fmla="*/ 58272 h 319"/>
                <a:gd name="T26" fmla="*/ 0 w 16"/>
                <a:gd name="T27" fmla="*/ 54602 h 3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319"/>
                <a:gd name="T44" fmla="*/ 16 w 16"/>
                <a:gd name="T45" fmla="*/ 319 h 3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319">
                  <a:moveTo>
                    <a:pt x="0" y="311"/>
                  </a:moveTo>
                  <a:lnTo>
                    <a:pt x="0" y="199"/>
                  </a:lnTo>
                  <a:cubicBezTo>
                    <a:pt x="0" y="194"/>
                    <a:pt x="3" y="191"/>
                    <a:pt x="8" y="191"/>
                  </a:cubicBezTo>
                  <a:cubicBezTo>
                    <a:pt x="12" y="191"/>
                    <a:pt x="16" y="194"/>
                    <a:pt x="16" y="199"/>
                  </a:cubicBezTo>
                  <a:lnTo>
                    <a:pt x="16" y="311"/>
                  </a:lnTo>
                  <a:cubicBezTo>
                    <a:pt x="16" y="315"/>
                    <a:pt x="12" y="319"/>
                    <a:pt x="8" y="319"/>
                  </a:cubicBezTo>
                  <a:cubicBezTo>
                    <a:pt x="3" y="319"/>
                    <a:pt x="0" y="315"/>
                    <a:pt x="0" y="311"/>
                  </a:cubicBezTo>
                  <a:close/>
                  <a:moveTo>
                    <a:pt x="0" y="119"/>
                  </a:moveTo>
                  <a:lnTo>
                    <a:pt x="0" y="8"/>
                  </a:ln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lnTo>
                    <a:pt x="16" y="119"/>
                  </a:lnTo>
                  <a:cubicBezTo>
                    <a:pt x="16" y="123"/>
                    <a:pt x="12" y="127"/>
                    <a:pt x="8" y="127"/>
                  </a:cubicBezTo>
                  <a:cubicBezTo>
                    <a:pt x="3" y="127"/>
                    <a:pt x="0" y="123"/>
                    <a:pt x="0" y="119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95" name="Freeform 116"/>
            <p:cNvSpPr>
              <a:spLocks noEditPoints="1"/>
            </p:cNvSpPr>
            <p:nvPr/>
          </p:nvSpPr>
          <p:spPr bwMode="auto">
            <a:xfrm>
              <a:off x="3349" y="2174"/>
              <a:ext cx="8" cy="170"/>
            </a:xfrm>
            <a:custGeom>
              <a:avLst/>
              <a:gdLst>
                <a:gd name="T0" fmla="*/ 0 w 16"/>
                <a:gd name="T1" fmla="*/ 141863 h 319"/>
                <a:gd name="T2" fmla="*/ 0 w 16"/>
                <a:gd name="T3" fmla="*/ 90774 h 319"/>
                <a:gd name="T4" fmla="*/ 3969 w 16"/>
                <a:gd name="T5" fmla="*/ 87125 h 319"/>
                <a:gd name="T6" fmla="*/ 7937 w 16"/>
                <a:gd name="T7" fmla="*/ 90774 h 319"/>
                <a:gd name="T8" fmla="*/ 7937 w 16"/>
                <a:gd name="T9" fmla="*/ 141863 h 319"/>
                <a:gd name="T10" fmla="*/ 3969 w 16"/>
                <a:gd name="T11" fmla="*/ 145513 h 319"/>
                <a:gd name="T12" fmla="*/ 0 w 16"/>
                <a:gd name="T13" fmla="*/ 141863 h 319"/>
                <a:gd name="T14" fmla="*/ 0 w 16"/>
                <a:gd name="T15" fmla="*/ 54282 h 319"/>
                <a:gd name="T16" fmla="*/ 0 w 16"/>
                <a:gd name="T17" fmla="*/ 3649 h 319"/>
                <a:gd name="T18" fmla="*/ 3969 w 16"/>
                <a:gd name="T19" fmla="*/ 0 h 319"/>
                <a:gd name="T20" fmla="*/ 7937 w 16"/>
                <a:gd name="T21" fmla="*/ 3649 h 319"/>
                <a:gd name="T22" fmla="*/ 7937 w 16"/>
                <a:gd name="T23" fmla="*/ 54282 h 319"/>
                <a:gd name="T24" fmla="*/ 3969 w 16"/>
                <a:gd name="T25" fmla="*/ 57931 h 319"/>
                <a:gd name="T26" fmla="*/ 0 w 16"/>
                <a:gd name="T27" fmla="*/ 54282 h 3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319"/>
                <a:gd name="T44" fmla="*/ 16 w 16"/>
                <a:gd name="T45" fmla="*/ 319 h 3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319">
                  <a:moveTo>
                    <a:pt x="0" y="311"/>
                  </a:moveTo>
                  <a:lnTo>
                    <a:pt x="0" y="199"/>
                  </a:lnTo>
                  <a:cubicBezTo>
                    <a:pt x="0" y="194"/>
                    <a:pt x="3" y="191"/>
                    <a:pt x="8" y="191"/>
                  </a:cubicBezTo>
                  <a:cubicBezTo>
                    <a:pt x="12" y="191"/>
                    <a:pt x="16" y="194"/>
                    <a:pt x="16" y="199"/>
                  </a:cubicBezTo>
                  <a:lnTo>
                    <a:pt x="16" y="311"/>
                  </a:lnTo>
                  <a:cubicBezTo>
                    <a:pt x="16" y="315"/>
                    <a:pt x="12" y="319"/>
                    <a:pt x="8" y="319"/>
                  </a:cubicBezTo>
                  <a:cubicBezTo>
                    <a:pt x="3" y="319"/>
                    <a:pt x="0" y="315"/>
                    <a:pt x="0" y="311"/>
                  </a:cubicBezTo>
                  <a:close/>
                  <a:moveTo>
                    <a:pt x="0" y="119"/>
                  </a:moveTo>
                  <a:lnTo>
                    <a:pt x="0" y="8"/>
                  </a:ln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lnTo>
                    <a:pt x="16" y="119"/>
                  </a:lnTo>
                  <a:cubicBezTo>
                    <a:pt x="16" y="123"/>
                    <a:pt x="12" y="127"/>
                    <a:pt x="8" y="127"/>
                  </a:cubicBezTo>
                  <a:cubicBezTo>
                    <a:pt x="3" y="127"/>
                    <a:pt x="0" y="123"/>
                    <a:pt x="0" y="119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96" name="Freeform 117"/>
            <p:cNvSpPr>
              <a:spLocks noEditPoints="1"/>
            </p:cNvSpPr>
            <p:nvPr/>
          </p:nvSpPr>
          <p:spPr bwMode="auto">
            <a:xfrm>
              <a:off x="942" y="1988"/>
              <a:ext cx="7" cy="171"/>
            </a:xfrm>
            <a:custGeom>
              <a:avLst/>
              <a:gdLst>
                <a:gd name="T0" fmla="*/ 0 w 16"/>
                <a:gd name="T1" fmla="*/ 142698 h 319"/>
                <a:gd name="T2" fmla="*/ 0 w 16"/>
                <a:gd name="T3" fmla="*/ 91308 h 319"/>
                <a:gd name="T4" fmla="*/ 3473 w 16"/>
                <a:gd name="T5" fmla="*/ 87638 h 319"/>
                <a:gd name="T6" fmla="*/ 6945 w 16"/>
                <a:gd name="T7" fmla="*/ 91308 h 319"/>
                <a:gd name="T8" fmla="*/ 6945 w 16"/>
                <a:gd name="T9" fmla="*/ 142698 h 319"/>
                <a:gd name="T10" fmla="*/ 3473 w 16"/>
                <a:gd name="T11" fmla="*/ 146369 h 319"/>
                <a:gd name="T12" fmla="*/ 0 w 16"/>
                <a:gd name="T13" fmla="*/ 142698 h 319"/>
                <a:gd name="T14" fmla="*/ 0 w 16"/>
                <a:gd name="T15" fmla="*/ 54602 h 319"/>
                <a:gd name="T16" fmla="*/ 0 w 16"/>
                <a:gd name="T17" fmla="*/ 3671 h 319"/>
                <a:gd name="T18" fmla="*/ 3473 w 16"/>
                <a:gd name="T19" fmla="*/ 0 h 319"/>
                <a:gd name="T20" fmla="*/ 6945 w 16"/>
                <a:gd name="T21" fmla="*/ 3671 h 319"/>
                <a:gd name="T22" fmla="*/ 6945 w 16"/>
                <a:gd name="T23" fmla="*/ 54602 h 319"/>
                <a:gd name="T24" fmla="*/ 3473 w 16"/>
                <a:gd name="T25" fmla="*/ 58272 h 319"/>
                <a:gd name="T26" fmla="*/ 0 w 16"/>
                <a:gd name="T27" fmla="*/ 54602 h 3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319"/>
                <a:gd name="T44" fmla="*/ 16 w 16"/>
                <a:gd name="T45" fmla="*/ 319 h 3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319">
                  <a:moveTo>
                    <a:pt x="0" y="311"/>
                  </a:moveTo>
                  <a:lnTo>
                    <a:pt x="0" y="199"/>
                  </a:lnTo>
                  <a:cubicBezTo>
                    <a:pt x="0" y="194"/>
                    <a:pt x="3" y="191"/>
                    <a:pt x="8" y="191"/>
                  </a:cubicBezTo>
                  <a:cubicBezTo>
                    <a:pt x="12" y="191"/>
                    <a:pt x="16" y="194"/>
                    <a:pt x="16" y="199"/>
                  </a:cubicBezTo>
                  <a:lnTo>
                    <a:pt x="16" y="311"/>
                  </a:lnTo>
                  <a:cubicBezTo>
                    <a:pt x="16" y="315"/>
                    <a:pt x="12" y="319"/>
                    <a:pt x="8" y="319"/>
                  </a:cubicBezTo>
                  <a:cubicBezTo>
                    <a:pt x="3" y="319"/>
                    <a:pt x="0" y="315"/>
                    <a:pt x="0" y="311"/>
                  </a:cubicBezTo>
                  <a:close/>
                  <a:moveTo>
                    <a:pt x="0" y="119"/>
                  </a:moveTo>
                  <a:lnTo>
                    <a:pt x="0" y="8"/>
                  </a:ln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lnTo>
                    <a:pt x="16" y="119"/>
                  </a:lnTo>
                  <a:cubicBezTo>
                    <a:pt x="16" y="123"/>
                    <a:pt x="12" y="127"/>
                    <a:pt x="8" y="127"/>
                  </a:cubicBezTo>
                  <a:cubicBezTo>
                    <a:pt x="3" y="127"/>
                    <a:pt x="0" y="123"/>
                    <a:pt x="0" y="119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97" name="Freeform 118"/>
            <p:cNvSpPr>
              <a:spLocks noEditPoints="1"/>
            </p:cNvSpPr>
            <p:nvPr/>
          </p:nvSpPr>
          <p:spPr bwMode="auto">
            <a:xfrm>
              <a:off x="942" y="2369"/>
              <a:ext cx="7" cy="171"/>
            </a:xfrm>
            <a:custGeom>
              <a:avLst/>
              <a:gdLst>
                <a:gd name="T0" fmla="*/ 0 w 16"/>
                <a:gd name="T1" fmla="*/ 142698 h 319"/>
                <a:gd name="T2" fmla="*/ 0 w 16"/>
                <a:gd name="T3" fmla="*/ 91308 h 319"/>
                <a:gd name="T4" fmla="*/ 3473 w 16"/>
                <a:gd name="T5" fmla="*/ 87638 h 319"/>
                <a:gd name="T6" fmla="*/ 6945 w 16"/>
                <a:gd name="T7" fmla="*/ 91308 h 319"/>
                <a:gd name="T8" fmla="*/ 6945 w 16"/>
                <a:gd name="T9" fmla="*/ 142698 h 319"/>
                <a:gd name="T10" fmla="*/ 3473 w 16"/>
                <a:gd name="T11" fmla="*/ 146369 h 319"/>
                <a:gd name="T12" fmla="*/ 0 w 16"/>
                <a:gd name="T13" fmla="*/ 142698 h 319"/>
                <a:gd name="T14" fmla="*/ 0 w 16"/>
                <a:gd name="T15" fmla="*/ 54602 h 319"/>
                <a:gd name="T16" fmla="*/ 0 w 16"/>
                <a:gd name="T17" fmla="*/ 3671 h 319"/>
                <a:gd name="T18" fmla="*/ 3473 w 16"/>
                <a:gd name="T19" fmla="*/ 0 h 319"/>
                <a:gd name="T20" fmla="*/ 6945 w 16"/>
                <a:gd name="T21" fmla="*/ 3671 h 319"/>
                <a:gd name="T22" fmla="*/ 6945 w 16"/>
                <a:gd name="T23" fmla="*/ 54602 h 319"/>
                <a:gd name="T24" fmla="*/ 3473 w 16"/>
                <a:gd name="T25" fmla="*/ 58272 h 319"/>
                <a:gd name="T26" fmla="*/ 0 w 16"/>
                <a:gd name="T27" fmla="*/ 54602 h 3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319"/>
                <a:gd name="T44" fmla="*/ 16 w 16"/>
                <a:gd name="T45" fmla="*/ 319 h 3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319">
                  <a:moveTo>
                    <a:pt x="0" y="311"/>
                  </a:moveTo>
                  <a:lnTo>
                    <a:pt x="0" y="199"/>
                  </a:lnTo>
                  <a:cubicBezTo>
                    <a:pt x="0" y="194"/>
                    <a:pt x="3" y="191"/>
                    <a:pt x="8" y="191"/>
                  </a:cubicBezTo>
                  <a:cubicBezTo>
                    <a:pt x="12" y="191"/>
                    <a:pt x="16" y="194"/>
                    <a:pt x="16" y="199"/>
                  </a:cubicBezTo>
                  <a:lnTo>
                    <a:pt x="16" y="311"/>
                  </a:lnTo>
                  <a:cubicBezTo>
                    <a:pt x="16" y="315"/>
                    <a:pt x="12" y="319"/>
                    <a:pt x="8" y="319"/>
                  </a:cubicBezTo>
                  <a:cubicBezTo>
                    <a:pt x="3" y="319"/>
                    <a:pt x="0" y="315"/>
                    <a:pt x="0" y="311"/>
                  </a:cubicBezTo>
                  <a:close/>
                  <a:moveTo>
                    <a:pt x="0" y="119"/>
                  </a:moveTo>
                  <a:lnTo>
                    <a:pt x="0" y="8"/>
                  </a:ln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lnTo>
                    <a:pt x="16" y="119"/>
                  </a:lnTo>
                  <a:cubicBezTo>
                    <a:pt x="16" y="123"/>
                    <a:pt x="12" y="127"/>
                    <a:pt x="8" y="127"/>
                  </a:cubicBezTo>
                  <a:cubicBezTo>
                    <a:pt x="3" y="127"/>
                    <a:pt x="0" y="123"/>
                    <a:pt x="0" y="119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98" name="Freeform 119"/>
            <p:cNvSpPr>
              <a:spLocks noEditPoints="1"/>
            </p:cNvSpPr>
            <p:nvPr/>
          </p:nvSpPr>
          <p:spPr bwMode="auto">
            <a:xfrm>
              <a:off x="941" y="2177"/>
              <a:ext cx="7" cy="170"/>
            </a:xfrm>
            <a:custGeom>
              <a:avLst/>
              <a:gdLst>
                <a:gd name="T0" fmla="*/ 0 w 16"/>
                <a:gd name="T1" fmla="*/ 141863 h 319"/>
                <a:gd name="T2" fmla="*/ 0 w 16"/>
                <a:gd name="T3" fmla="*/ 90774 h 319"/>
                <a:gd name="T4" fmla="*/ 3473 w 16"/>
                <a:gd name="T5" fmla="*/ 87125 h 319"/>
                <a:gd name="T6" fmla="*/ 6945 w 16"/>
                <a:gd name="T7" fmla="*/ 90774 h 319"/>
                <a:gd name="T8" fmla="*/ 6945 w 16"/>
                <a:gd name="T9" fmla="*/ 141863 h 319"/>
                <a:gd name="T10" fmla="*/ 3473 w 16"/>
                <a:gd name="T11" fmla="*/ 145513 h 319"/>
                <a:gd name="T12" fmla="*/ 0 w 16"/>
                <a:gd name="T13" fmla="*/ 141863 h 319"/>
                <a:gd name="T14" fmla="*/ 0 w 16"/>
                <a:gd name="T15" fmla="*/ 54282 h 319"/>
                <a:gd name="T16" fmla="*/ 0 w 16"/>
                <a:gd name="T17" fmla="*/ 3649 h 319"/>
                <a:gd name="T18" fmla="*/ 3473 w 16"/>
                <a:gd name="T19" fmla="*/ 0 h 319"/>
                <a:gd name="T20" fmla="*/ 6945 w 16"/>
                <a:gd name="T21" fmla="*/ 3649 h 319"/>
                <a:gd name="T22" fmla="*/ 6945 w 16"/>
                <a:gd name="T23" fmla="*/ 54282 h 319"/>
                <a:gd name="T24" fmla="*/ 3473 w 16"/>
                <a:gd name="T25" fmla="*/ 57931 h 319"/>
                <a:gd name="T26" fmla="*/ 0 w 16"/>
                <a:gd name="T27" fmla="*/ 54282 h 3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319"/>
                <a:gd name="T44" fmla="*/ 16 w 16"/>
                <a:gd name="T45" fmla="*/ 319 h 3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319">
                  <a:moveTo>
                    <a:pt x="0" y="311"/>
                  </a:moveTo>
                  <a:lnTo>
                    <a:pt x="0" y="199"/>
                  </a:lnTo>
                  <a:cubicBezTo>
                    <a:pt x="0" y="194"/>
                    <a:pt x="3" y="191"/>
                    <a:pt x="8" y="191"/>
                  </a:cubicBezTo>
                  <a:cubicBezTo>
                    <a:pt x="12" y="191"/>
                    <a:pt x="16" y="194"/>
                    <a:pt x="16" y="199"/>
                  </a:cubicBezTo>
                  <a:lnTo>
                    <a:pt x="16" y="311"/>
                  </a:lnTo>
                  <a:cubicBezTo>
                    <a:pt x="16" y="315"/>
                    <a:pt x="12" y="319"/>
                    <a:pt x="8" y="319"/>
                  </a:cubicBezTo>
                  <a:cubicBezTo>
                    <a:pt x="3" y="319"/>
                    <a:pt x="0" y="315"/>
                    <a:pt x="0" y="311"/>
                  </a:cubicBezTo>
                  <a:close/>
                  <a:moveTo>
                    <a:pt x="0" y="119"/>
                  </a:moveTo>
                  <a:lnTo>
                    <a:pt x="0" y="8"/>
                  </a:ln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lnTo>
                    <a:pt x="16" y="119"/>
                  </a:lnTo>
                  <a:cubicBezTo>
                    <a:pt x="16" y="123"/>
                    <a:pt x="12" y="127"/>
                    <a:pt x="8" y="127"/>
                  </a:cubicBezTo>
                  <a:cubicBezTo>
                    <a:pt x="3" y="127"/>
                    <a:pt x="0" y="123"/>
                    <a:pt x="0" y="119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标题 1"/>
          <p:cNvSpPr>
            <a:spLocks noGrp="1"/>
          </p:cNvSpPr>
          <p:nvPr>
            <p:ph type="title" idx="4294967295"/>
          </p:nvPr>
        </p:nvSpPr>
        <p:spPr>
          <a:xfrm>
            <a:off x="285750" y="643724"/>
            <a:ext cx="6429375" cy="857250"/>
          </a:xfrm>
        </p:spPr>
        <p:txBody>
          <a:bodyPr/>
          <a:lstStyle/>
          <a:p>
            <a:pPr algn="l"/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窗口发送与字节类型的变化</a:t>
            </a:r>
            <a:endParaRPr lang="en-US" altLang="zh-CN" sz="2400" kern="1200" dirty="0" smtClean="0">
              <a:solidFill>
                <a:srgbClr val="007D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标题 1"/>
          <p:cNvSpPr>
            <a:spLocks/>
          </p:cNvSpPr>
          <p:nvPr/>
        </p:nvSpPr>
        <p:spPr bwMode="auto">
          <a:xfrm>
            <a:off x="292129" y="1276350"/>
            <a:ext cx="628013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000" u="none" dirty="0" smtClean="0">
                <a:solidFill>
                  <a:srgbClr val="1A3868"/>
                </a:solidFill>
              </a:rPr>
              <a:t>1. </a:t>
            </a:r>
            <a:r>
              <a:rPr lang="zh-CN" altLang="en-US" sz="2000" b="0" u="none" dirty="0" smtClean="0">
                <a:solidFill>
                  <a:srgbClr val="1A3868"/>
                </a:solidFill>
              </a:rPr>
              <a:t>发送</a:t>
            </a:r>
            <a:r>
              <a:rPr lang="zh-CN" altLang="en-US" sz="2000" b="0" u="none" dirty="0">
                <a:solidFill>
                  <a:srgbClr val="1A3868"/>
                </a:solidFill>
              </a:rPr>
              <a:t>可用窗口字节数后字节分类与窗口的变化</a:t>
            </a:r>
          </a:p>
        </p:txBody>
      </p:sp>
      <p:grpSp>
        <p:nvGrpSpPr>
          <p:cNvPr id="47107" name="Group 103"/>
          <p:cNvGrpSpPr>
            <a:grpSpLocks/>
          </p:cNvGrpSpPr>
          <p:nvPr/>
        </p:nvGrpSpPr>
        <p:grpSpPr bwMode="auto">
          <a:xfrm>
            <a:off x="322264" y="1929602"/>
            <a:ext cx="5749934" cy="2101642"/>
            <a:chOff x="113" y="1172"/>
            <a:chExt cx="4082" cy="1492"/>
          </a:xfrm>
        </p:grpSpPr>
        <p:sp>
          <p:nvSpPr>
            <p:cNvPr id="47108" name="AutoShape 5"/>
            <p:cNvSpPr>
              <a:spLocks noChangeAspect="1" noChangeArrowheads="1" noTextEdit="1"/>
            </p:cNvSpPr>
            <p:nvPr/>
          </p:nvSpPr>
          <p:spPr bwMode="auto">
            <a:xfrm>
              <a:off x="113" y="1454"/>
              <a:ext cx="4082" cy="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09" name="Rectangle 6"/>
            <p:cNvSpPr>
              <a:spLocks noChangeArrowheads="1"/>
            </p:cNvSpPr>
            <p:nvPr/>
          </p:nvSpPr>
          <p:spPr bwMode="auto">
            <a:xfrm>
              <a:off x="127" y="1736"/>
              <a:ext cx="842" cy="484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0" name="Rectangle 7"/>
            <p:cNvSpPr>
              <a:spLocks noChangeArrowheads="1"/>
            </p:cNvSpPr>
            <p:nvPr/>
          </p:nvSpPr>
          <p:spPr bwMode="auto">
            <a:xfrm>
              <a:off x="127" y="1736"/>
              <a:ext cx="842" cy="4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1" name="Rectangle 8"/>
            <p:cNvSpPr>
              <a:spLocks noChangeArrowheads="1"/>
            </p:cNvSpPr>
            <p:nvPr/>
          </p:nvSpPr>
          <p:spPr bwMode="auto">
            <a:xfrm>
              <a:off x="969" y="1736"/>
              <a:ext cx="2370" cy="484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2" name="Rectangle 9"/>
            <p:cNvSpPr>
              <a:spLocks noChangeArrowheads="1"/>
            </p:cNvSpPr>
            <p:nvPr/>
          </p:nvSpPr>
          <p:spPr bwMode="auto">
            <a:xfrm>
              <a:off x="969" y="1736"/>
              <a:ext cx="2370" cy="4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3" name="Rectangle 10"/>
            <p:cNvSpPr>
              <a:spLocks noChangeArrowheads="1"/>
            </p:cNvSpPr>
            <p:nvPr/>
          </p:nvSpPr>
          <p:spPr bwMode="auto">
            <a:xfrm>
              <a:off x="3339" y="1736"/>
              <a:ext cx="843" cy="484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4" name="Rectangle 11"/>
            <p:cNvSpPr>
              <a:spLocks noChangeArrowheads="1"/>
            </p:cNvSpPr>
            <p:nvPr/>
          </p:nvSpPr>
          <p:spPr bwMode="auto">
            <a:xfrm>
              <a:off x="3339" y="1736"/>
              <a:ext cx="843" cy="4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5" name="Rectangle 12"/>
            <p:cNvSpPr>
              <a:spLocks noChangeArrowheads="1"/>
            </p:cNvSpPr>
            <p:nvPr/>
          </p:nvSpPr>
          <p:spPr bwMode="auto">
            <a:xfrm>
              <a:off x="3655" y="1823"/>
              <a:ext cx="157" cy="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6" name="Rectangle 13"/>
            <p:cNvSpPr>
              <a:spLocks noChangeArrowheads="1"/>
            </p:cNvSpPr>
            <p:nvPr/>
          </p:nvSpPr>
          <p:spPr bwMode="auto">
            <a:xfrm>
              <a:off x="3655" y="1823"/>
              <a:ext cx="157" cy="16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7" name="Rectangle 14"/>
            <p:cNvSpPr>
              <a:spLocks noChangeArrowheads="1"/>
            </p:cNvSpPr>
            <p:nvPr/>
          </p:nvSpPr>
          <p:spPr bwMode="auto">
            <a:xfrm>
              <a:off x="3497" y="1823"/>
              <a:ext cx="158" cy="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8" name="Rectangle 15"/>
            <p:cNvSpPr>
              <a:spLocks noChangeArrowheads="1"/>
            </p:cNvSpPr>
            <p:nvPr/>
          </p:nvSpPr>
          <p:spPr bwMode="auto">
            <a:xfrm>
              <a:off x="3497" y="1823"/>
              <a:ext cx="158" cy="16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9" name="Rectangle 16"/>
            <p:cNvSpPr>
              <a:spLocks noChangeArrowheads="1"/>
            </p:cNvSpPr>
            <p:nvPr/>
          </p:nvSpPr>
          <p:spPr bwMode="auto">
            <a:xfrm>
              <a:off x="3538" y="186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18</a:t>
              </a:r>
              <a:endParaRPr lang="en-US" altLang="zh-CN"/>
            </a:p>
          </p:txBody>
        </p:sp>
        <p:sp>
          <p:nvSpPr>
            <p:cNvPr id="47120" name="Rectangle 17"/>
            <p:cNvSpPr>
              <a:spLocks noChangeArrowheads="1"/>
            </p:cNvSpPr>
            <p:nvPr/>
          </p:nvSpPr>
          <p:spPr bwMode="auto">
            <a:xfrm>
              <a:off x="3698" y="186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17</a:t>
              </a:r>
              <a:endParaRPr lang="en-US" altLang="zh-CN"/>
            </a:p>
          </p:txBody>
        </p:sp>
        <p:sp>
          <p:nvSpPr>
            <p:cNvPr id="47121" name="Rectangle 18"/>
            <p:cNvSpPr>
              <a:spLocks noChangeArrowheads="1"/>
            </p:cNvSpPr>
            <p:nvPr/>
          </p:nvSpPr>
          <p:spPr bwMode="auto">
            <a:xfrm>
              <a:off x="3812" y="1823"/>
              <a:ext cx="159" cy="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2" name="Rectangle 19"/>
            <p:cNvSpPr>
              <a:spLocks noChangeArrowheads="1"/>
            </p:cNvSpPr>
            <p:nvPr/>
          </p:nvSpPr>
          <p:spPr bwMode="auto">
            <a:xfrm>
              <a:off x="3812" y="1823"/>
              <a:ext cx="159" cy="16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3" name="Rectangle 20"/>
            <p:cNvSpPr>
              <a:spLocks noChangeArrowheads="1"/>
            </p:cNvSpPr>
            <p:nvPr/>
          </p:nvSpPr>
          <p:spPr bwMode="auto">
            <a:xfrm>
              <a:off x="3858" y="186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16</a:t>
              </a:r>
              <a:endParaRPr lang="en-US" altLang="zh-CN"/>
            </a:p>
          </p:txBody>
        </p:sp>
        <p:sp>
          <p:nvSpPr>
            <p:cNvPr id="47124" name="Rectangle 21"/>
            <p:cNvSpPr>
              <a:spLocks noChangeArrowheads="1"/>
            </p:cNvSpPr>
            <p:nvPr/>
          </p:nvSpPr>
          <p:spPr bwMode="auto">
            <a:xfrm>
              <a:off x="3339" y="1823"/>
              <a:ext cx="158" cy="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5" name="Rectangle 22"/>
            <p:cNvSpPr>
              <a:spLocks noChangeArrowheads="1"/>
            </p:cNvSpPr>
            <p:nvPr/>
          </p:nvSpPr>
          <p:spPr bwMode="auto">
            <a:xfrm>
              <a:off x="3339" y="1823"/>
              <a:ext cx="158" cy="16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6" name="Rectangle 23"/>
            <p:cNvSpPr>
              <a:spLocks noChangeArrowheads="1"/>
            </p:cNvSpPr>
            <p:nvPr/>
          </p:nvSpPr>
          <p:spPr bwMode="auto">
            <a:xfrm>
              <a:off x="3377" y="186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19</a:t>
              </a:r>
              <a:endParaRPr lang="en-US" altLang="zh-CN"/>
            </a:p>
          </p:txBody>
        </p:sp>
        <p:sp>
          <p:nvSpPr>
            <p:cNvPr id="47127" name="Rectangle 24"/>
            <p:cNvSpPr>
              <a:spLocks noChangeArrowheads="1"/>
            </p:cNvSpPr>
            <p:nvPr/>
          </p:nvSpPr>
          <p:spPr bwMode="auto">
            <a:xfrm>
              <a:off x="3023" y="1823"/>
              <a:ext cx="158" cy="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8" name="Rectangle 25"/>
            <p:cNvSpPr>
              <a:spLocks noChangeArrowheads="1"/>
            </p:cNvSpPr>
            <p:nvPr/>
          </p:nvSpPr>
          <p:spPr bwMode="auto">
            <a:xfrm>
              <a:off x="3023" y="1823"/>
              <a:ext cx="158" cy="16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9" name="Rectangle 26"/>
            <p:cNvSpPr>
              <a:spLocks noChangeArrowheads="1"/>
            </p:cNvSpPr>
            <p:nvPr/>
          </p:nvSpPr>
          <p:spPr bwMode="auto">
            <a:xfrm>
              <a:off x="2865" y="1823"/>
              <a:ext cx="158" cy="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0" name="Rectangle 27"/>
            <p:cNvSpPr>
              <a:spLocks noChangeArrowheads="1"/>
            </p:cNvSpPr>
            <p:nvPr/>
          </p:nvSpPr>
          <p:spPr bwMode="auto">
            <a:xfrm>
              <a:off x="2865" y="1823"/>
              <a:ext cx="158" cy="16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1" name="Rectangle 28"/>
            <p:cNvSpPr>
              <a:spLocks noChangeArrowheads="1"/>
            </p:cNvSpPr>
            <p:nvPr/>
          </p:nvSpPr>
          <p:spPr bwMode="auto">
            <a:xfrm>
              <a:off x="2903" y="186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22</a:t>
              </a:r>
              <a:endParaRPr lang="en-US" altLang="zh-CN"/>
            </a:p>
          </p:txBody>
        </p:sp>
        <p:sp>
          <p:nvSpPr>
            <p:cNvPr id="47132" name="Rectangle 29"/>
            <p:cNvSpPr>
              <a:spLocks noChangeArrowheads="1"/>
            </p:cNvSpPr>
            <p:nvPr/>
          </p:nvSpPr>
          <p:spPr bwMode="auto">
            <a:xfrm>
              <a:off x="3071" y="186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21</a:t>
              </a:r>
              <a:endParaRPr lang="en-US" altLang="zh-CN"/>
            </a:p>
          </p:txBody>
        </p:sp>
        <p:sp>
          <p:nvSpPr>
            <p:cNvPr id="47133" name="Rectangle 30"/>
            <p:cNvSpPr>
              <a:spLocks noChangeArrowheads="1"/>
            </p:cNvSpPr>
            <p:nvPr/>
          </p:nvSpPr>
          <p:spPr bwMode="auto">
            <a:xfrm>
              <a:off x="3181" y="1823"/>
              <a:ext cx="158" cy="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4" name="Rectangle 31"/>
            <p:cNvSpPr>
              <a:spLocks noChangeArrowheads="1"/>
            </p:cNvSpPr>
            <p:nvPr/>
          </p:nvSpPr>
          <p:spPr bwMode="auto">
            <a:xfrm>
              <a:off x="3181" y="1823"/>
              <a:ext cx="158" cy="16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5" name="Rectangle 32"/>
            <p:cNvSpPr>
              <a:spLocks noChangeArrowheads="1"/>
            </p:cNvSpPr>
            <p:nvPr/>
          </p:nvSpPr>
          <p:spPr bwMode="auto">
            <a:xfrm>
              <a:off x="3224" y="186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20</a:t>
              </a:r>
              <a:endParaRPr lang="en-US" altLang="zh-CN"/>
            </a:p>
          </p:txBody>
        </p:sp>
        <p:sp>
          <p:nvSpPr>
            <p:cNvPr id="47136" name="Rectangle 33"/>
            <p:cNvSpPr>
              <a:spLocks noChangeArrowheads="1"/>
            </p:cNvSpPr>
            <p:nvPr/>
          </p:nvSpPr>
          <p:spPr bwMode="auto">
            <a:xfrm>
              <a:off x="2707" y="1823"/>
              <a:ext cx="158" cy="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7" name="Rectangle 34"/>
            <p:cNvSpPr>
              <a:spLocks noChangeArrowheads="1"/>
            </p:cNvSpPr>
            <p:nvPr/>
          </p:nvSpPr>
          <p:spPr bwMode="auto">
            <a:xfrm>
              <a:off x="2707" y="1823"/>
              <a:ext cx="158" cy="16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8" name="Rectangle 35"/>
            <p:cNvSpPr>
              <a:spLocks noChangeArrowheads="1"/>
            </p:cNvSpPr>
            <p:nvPr/>
          </p:nvSpPr>
          <p:spPr bwMode="auto">
            <a:xfrm>
              <a:off x="2751" y="186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23</a:t>
              </a:r>
              <a:endParaRPr lang="en-US" altLang="zh-CN"/>
            </a:p>
          </p:txBody>
        </p:sp>
        <p:sp>
          <p:nvSpPr>
            <p:cNvPr id="47139" name="Rectangle 36"/>
            <p:cNvSpPr>
              <a:spLocks noChangeArrowheads="1"/>
            </p:cNvSpPr>
            <p:nvPr/>
          </p:nvSpPr>
          <p:spPr bwMode="auto">
            <a:xfrm>
              <a:off x="2391" y="1823"/>
              <a:ext cx="158" cy="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0" name="Rectangle 37"/>
            <p:cNvSpPr>
              <a:spLocks noChangeArrowheads="1"/>
            </p:cNvSpPr>
            <p:nvPr/>
          </p:nvSpPr>
          <p:spPr bwMode="auto">
            <a:xfrm>
              <a:off x="2391" y="1823"/>
              <a:ext cx="158" cy="16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1" name="Rectangle 38"/>
            <p:cNvSpPr>
              <a:spLocks noChangeArrowheads="1"/>
            </p:cNvSpPr>
            <p:nvPr/>
          </p:nvSpPr>
          <p:spPr bwMode="auto">
            <a:xfrm>
              <a:off x="2233" y="1823"/>
              <a:ext cx="158" cy="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2" name="Rectangle 39"/>
            <p:cNvSpPr>
              <a:spLocks noChangeArrowheads="1"/>
            </p:cNvSpPr>
            <p:nvPr/>
          </p:nvSpPr>
          <p:spPr bwMode="auto">
            <a:xfrm>
              <a:off x="2233" y="1823"/>
              <a:ext cx="158" cy="16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3" name="Rectangle 40"/>
            <p:cNvSpPr>
              <a:spLocks noChangeArrowheads="1"/>
            </p:cNvSpPr>
            <p:nvPr/>
          </p:nvSpPr>
          <p:spPr bwMode="auto">
            <a:xfrm>
              <a:off x="2277" y="186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26</a:t>
              </a:r>
              <a:endParaRPr lang="en-US" altLang="zh-CN"/>
            </a:p>
          </p:txBody>
        </p:sp>
        <p:sp>
          <p:nvSpPr>
            <p:cNvPr id="47144" name="Rectangle 41"/>
            <p:cNvSpPr>
              <a:spLocks noChangeArrowheads="1"/>
            </p:cNvSpPr>
            <p:nvPr/>
          </p:nvSpPr>
          <p:spPr bwMode="auto">
            <a:xfrm>
              <a:off x="2437" y="186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25</a:t>
              </a:r>
              <a:endParaRPr lang="en-US" altLang="zh-CN"/>
            </a:p>
          </p:txBody>
        </p:sp>
        <p:sp>
          <p:nvSpPr>
            <p:cNvPr id="47145" name="Rectangle 42"/>
            <p:cNvSpPr>
              <a:spLocks noChangeArrowheads="1"/>
            </p:cNvSpPr>
            <p:nvPr/>
          </p:nvSpPr>
          <p:spPr bwMode="auto">
            <a:xfrm>
              <a:off x="2549" y="1823"/>
              <a:ext cx="158" cy="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6" name="Rectangle 43"/>
            <p:cNvSpPr>
              <a:spLocks noChangeArrowheads="1"/>
            </p:cNvSpPr>
            <p:nvPr/>
          </p:nvSpPr>
          <p:spPr bwMode="auto">
            <a:xfrm>
              <a:off x="2549" y="1823"/>
              <a:ext cx="158" cy="16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7" name="Rectangle 44"/>
            <p:cNvSpPr>
              <a:spLocks noChangeArrowheads="1"/>
            </p:cNvSpPr>
            <p:nvPr/>
          </p:nvSpPr>
          <p:spPr bwMode="auto">
            <a:xfrm>
              <a:off x="2598" y="186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24</a:t>
              </a:r>
              <a:endParaRPr lang="en-US" altLang="zh-CN"/>
            </a:p>
          </p:txBody>
        </p:sp>
        <p:sp>
          <p:nvSpPr>
            <p:cNvPr id="47148" name="Rectangle 45"/>
            <p:cNvSpPr>
              <a:spLocks noChangeArrowheads="1"/>
            </p:cNvSpPr>
            <p:nvPr/>
          </p:nvSpPr>
          <p:spPr bwMode="auto">
            <a:xfrm>
              <a:off x="2075" y="1823"/>
              <a:ext cx="158" cy="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9" name="Rectangle 46"/>
            <p:cNvSpPr>
              <a:spLocks noChangeArrowheads="1"/>
            </p:cNvSpPr>
            <p:nvPr/>
          </p:nvSpPr>
          <p:spPr bwMode="auto">
            <a:xfrm>
              <a:off x="2075" y="1823"/>
              <a:ext cx="158" cy="16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50" name="Rectangle 47"/>
            <p:cNvSpPr>
              <a:spLocks noChangeArrowheads="1"/>
            </p:cNvSpPr>
            <p:nvPr/>
          </p:nvSpPr>
          <p:spPr bwMode="auto">
            <a:xfrm>
              <a:off x="2116" y="186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27</a:t>
              </a:r>
              <a:endParaRPr lang="en-US" altLang="zh-CN"/>
            </a:p>
          </p:txBody>
        </p:sp>
        <p:sp>
          <p:nvSpPr>
            <p:cNvPr id="47151" name="Rectangle 48"/>
            <p:cNvSpPr>
              <a:spLocks noChangeArrowheads="1"/>
            </p:cNvSpPr>
            <p:nvPr/>
          </p:nvSpPr>
          <p:spPr bwMode="auto">
            <a:xfrm>
              <a:off x="1759" y="1823"/>
              <a:ext cx="158" cy="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52" name="Rectangle 49"/>
            <p:cNvSpPr>
              <a:spLocks noChangeArrowheads="1"/>
            </p:cNvSpPr>
            <p:nvPr/>
          </p:nvSpPr>
          <p:spPr bwMode="auto">
            <a:xfrm>
              <a:off x="1759" y="1823"/>
              <a:ext cx="158" cy="16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53" name="Rectangle 50"/>
            <p:cNvSpPr>
              <a:spLocks noChangeArrowheads="1"/>
            </p:cNvSpPr>
            <p:nvPr/>
          </p:nvSpPr>
          <p:spPr bwMode="auto">
            <a:xfrm>
              <a:off x="1601" y="1823"/>
              <a:ext cx="158" cy="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54" name="Rectangle 51"/>
            <p:cNvSpPr>
              <a:spLocks noChangeArrowheads="1"/>
            </p:cNvSpPr>
            <p:nvPr/>
          </p:nvSpPr>
          <p:spPr bwMode="auto">
            <a:xfrm>
              <a:off x="1601" y="1823"/>
              <a:ext cx="158" cy="16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55" name="Rectangle 52"/>
            <p:cNvSpPr>
              <a:spLocks noChangeArrowheads="1"/>
            </p:cNvSpPr>
            <p:nvPr/>
          </p:nvSpPr>
          <p:spPr bwMode="auto">
            <a:xfrm>
              <a:off x="1643" y="186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30</a:t>
              </a:r>
              <a:endParaRPr lang="en-US" altLang="zh-CN"/>
            </a:p>
          </p:txBody>
        </p:sp>
        <p:sp>
          <p:nvSpPr>
            <p:cNvPr id="47156" name="Rectangle 53"/>
            <p:cNvSpPr>
              <a:spLocks noChangeArrowheads="1"/>
            </p:cNvSpPr>
            <p:nvPr/>
          </p:nvSpPr>
          <p:spPr bwMode="auto">
            <a:xfrm>
              <a:off x="1803" y="186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29</a:t>
              </a:r>
              <a:endParaRPr lang="en-US" altLang="zh-CN"/>
            </a:p>
          </p:txBody>
        </p:sp>
        <p:sp>
          <p:nvSpPr>
            <p:cNvPr id="47157" name="Rectangle 54"/>
            <p:cNvSpPr>
              <a:spLocks noChangeArrowheads="1"/>
            </p:cNvSpPr>
            <p:nvPr/>
          </p:nvSpPr>
          <p:spPr bwMode="auto">
            <a:xfrm>
              <a:off x="1917" y="1823"/>
              <a:ext cx="158" cy="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58" name="Rectangle 55"/>
            <p:cNvSpPr>
              <a:spLocks noChangeArrowheads="1"/>
            </p:cNvSpPr>
            <p:nvPr/>
          </p:nvSpPr>
          <p:spPr bwMode="auto">
            <a:xfrm>
              <a:off x="1917" y="1823"/>
              <a:ext cx="158" cy="16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59" name="Rectangle 56"/>
            <p:cNvSpPr>
              <a:spLocks noChangeArrowheads="1"/>
            </p:cNvSpPr>
            <p:nvPr/>
          </p:nvSpPr>
          <p:spPr bwMode="auto">
            <a:xfrm>
              <a:off x="1963" y="186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28</a:t>
              </a:r>
              <a:endParaRPr lang="en-US" altLang="zh-CN"/>
            </a:p>
          </p:txBody>
        </p:sp>
        <p:sp>
          <p:nvSpPr>
            <p:cNvPr id="47160" name="Rectangle 57"/>
            <p:cNvSpPr>
              <a:spLocks noChangeArrowheads="1"/>
            </p:cNvSpPr>
            <p:nvPr/>
          </p:nvSpPr>
          <p:spPr bwMode="auto">
            <a:xfrm>
              <a:off x="1443" y="1823"/>
              <a:ext cx="158" cy="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61" name="Rectangle 58"/>
            <p:cNvSpPr>
              <a:spLocks noChangeArrowheads="1"/>
            </p:cNvSpPr>
            <p:nvPr/>
          </p:nvSpPr>
          <p:spPr bwMode="auto">
            <a:xfrm>
              <a:off x="1443" y="1823"/>
              <a:ext cx="158" cy="16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62" name="Rectangle 59"/>
            <p:cNvSpPr>
              <a:spLocks noChangeArrowheads="1"/>
            </p:cNvSpPr>
            <p:nvPr/>
          </p:nvSpPr>
          <p:spPr bwMode="auto">
            <a:xfrm>
              <a:off x="1483" y="186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31</a:t>
              </a:r>
              <a:endParaRPr lang="en-US" altLang="zh-CN"/>
            </a:p>
          </p:txBody>
        </p:sp>
        <p:sp>
          <p:nvSpPr>
            <p:cNvPr id="47163" name="Rectangle 60"/>
            <p:cNvSpPr>
              <a:spLocks noChangeArrowheads="1"/>
            </p:cNvSpPr>
            <p:nvPr/>
          </p:nvSpPr>
          <p:spPr bwMode="auto">
            <a:xfrm>
              <a:off x="1127" y="1823"/>
              <a:ext cx="158" cy="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64" name="Rectangle 61"/>
            <p:cNvSpPr>
              <a:spLocks noChangeArrowheads="1"/>
            </p:cNvSpPr>
            <p:nvPr/>
          </p:nvSpPr>
          <p:spPr bwMode="auto">
            <a:xfrm>
              <a:off x="1127" y="1823"/>
              <a:ext cx="158" cy="16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65" name="Rectangle 62"/>
            <p:cNvSpPr>
              <a:spLocks noChangeArrowheads="1"/>
            </p:cNvSpPr>
            <p:nvPr/>
          </p:nvSpPr>
          <p:spPr bwMode="auto">
            <a:xfrm>
              <a:off x="969" y="1823"/>
              <a:ext cx="158" cy="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66" name="Rectangle 63"/>
            <p:cNvSpPr>
              <a:spLocks noChangeArrowheads="1"/>
            </p:cNvSpPr>
            <p:nvPr/>
          </p:nvSpPr>
          <p:spPr bwMode="auto">
            <a:xfrm>
              <a:off x="969" y="1823"/>
              <a:ext cx="158" cy="16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67" name="Rectangle 64"/>
            <p:cNvSpPr>
              <a:spLocks noChangeArrowheads="1"/>
            </p:cNvSpPr>
            <p:nvPr/>
          </p:nvSpPr>
          <p:spPr bwMode="auto">
            <a:xfrm>
              <a:off x="1010" y="186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34</a:t>
              </a:r>
              <a:endParaRPr lang="en-US" altLang="zh-CN"/>
            </a:p>
          </p:txBody>
        </p:sp>
        <p:sp>
          <p:nvSpPr>
            <p:cNvPr id="47168" name="Rectangle 65"/>
            <p:cNvSpPr>
              <a:spLocks noChangeArrowheads="1"/>
            </p:cNvSpPr>
            <p:nvPr/>
          </p:nvSpPr>
          <p:spPr bwMode="auto">
            <a:xfrm>
              <a:off x="1176" y="186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33</a:t>
              </a:r>
              <a:endParaRPr lang="en-US" altLang="zh-CN"/>
            </a:p>
          </p:txBody>
        </p:sp>
        <p:sp>
          <p:nvSpPr>
            <p:cNvPr id="47169" name="Rectangle 66"/>
            <p:cNvSpPr>
              <a:spLocks noChangeArrowheads="1"/>
            </p:cNvSpPr>
            <p:nvPr/>
          </p:nvSpPr>
          <p:spPr bwMode="auto">
            <a:xfrm>
              <a:off x="1285" y="1823"/>
              <a:ext cx="158" cy="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70" name="Rectangle 67"/>
            <p:cNvSpPr>
              <a:spLocks noChangeArrowheads="1"/>
            </p:cNvSpPr>
            <p:nvPr/>
          </p:nvSpPr>
          <p:spPr bwMode="auto">
            <a:xfrm>
              <a:off x="1285" y="1823"/>
              <a:ext cx="158" cy="16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71" name="Rectangle 68"/>
            <p:cNvSpPr>
              <a:spLocks noChangeArrowheads="1"/>
            </p:cNvSpPr>
            <p:nvPr/>
          </p:nvSpPr>
          <p:spPr bwMode="auto">
            <a:xfrm>
              <a:off x="1330" y="186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32</a:t>
              </a:r>
              <a:endParaRPr lang="en-US" altLang="zh-CN"/>
            </a:p>
          </p:txBody>
        </p:sp>
        <p:sp>
          <p:nvSpPr>
            <p:cNvPr id="47172" name="Rectangle 69"/>
            <p:cNvSpPr>
              <a:spLocks noChangeArrowheads="1"/>
            </p:cNvSpPr>
            <p:nvPr/>
          </p:nvSpPr>
          <p:spPr bwMode="auto">
            <a:xfrm>
              <a:off x="811" y="1823"/>
              <a:ext cx="158" cy="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73" name="Rectangle 70"/>
            <p:cNvSpPr>
              <a:spLocks noChangeArrowheads="1"/>
            </p:cNvSpPr>
            <p:nvPr/>
          </p:nvSpPr>
          <p:spPr bwMode="auto">
            <a:xfrm>
              <a:off x="811" y="1823"/>
              <a:ext cx="158" cy="16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74" name="Rectangle 71"/>
            <p:cNvSpPr>
              <a:spLocks noChangeArrowheads="1"/>
            </p:cNvSpPr>
            <p:nvPr/>
          </p:nvSpPr>
          <p:spPr bwMode="auto">
            <a:xfrm>
              <a:off x="857" y="186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35</a:t>
              </a:r>
              <a:endParaRPr lang="en-US" altLang="zh-CN"/>
            </a:p>
          </p:txBody>
        </p:sp>
        <p:sp>
          <p:nvSpPr>
            <p:cNvPr id="47175" name="Rectangle 72"/>
            <p:cNvSpPr>
              <a:spLocks noChangeArrowheads="1"/>
            </p:cNvSpPr>
            <p:nvPr/>
          </p:nvSpPr>
          <p:spPr bwMode="auto">
            <a:xfrm>
              <a:off x="495" y="1823"/>
              <a:ext cx="158" cy="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76" name="Rectangle 73"/>
            <p:cNvSpPr>
              <a:spLocks noChangeArrowheads="1"/>
            </p:cNvSpPr>
            <p:nvPr/>
          </p:nvSpPr>
          <p:spPr bwMode="auto">
            <a:xfrm>
              <a:off x="495" y="1823"/>
              <a:ext cx="158" cy="16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77" name="Rectangle 74"/>
            <p:cNvSpPr>
              <a:spLocks noChangeArrowheads="1"/>
            </p:cNvSpPr>
            <p:nvPr/>
          </p:nvSpPr>
          <p:spPr bwMode="auto">
            <a:xfrm>
              <a:off x="337" y="1823"/>
              <a:ext cx="158" cy="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78" name="Rectangle 75"/>
            <p:cNvSpPr>
              <a:spLocks noChangeArrowheads="1"/>
            </p:cNvSpPr>
            <p:nvPr/>
          </p:nvSpPr>
          <p:spPr bwMode="auto">
            <a:xfrm>
              <a:off x="337" y="1823"/>
              <a:ext cx="158" cy="16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79" name="Rectangle 76"/>
            <p:cNvSpPr>
              <a:spLocks noChangeArrowheads="1"/>
            </p:cNvSpPr>
            <p:nvPr/>
          </p:nvSpPr>
          <p:spPr bwMode="auto">
            <a:xfrm>
              <a:off x="382" y="186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38</a:t>
              </a:r>
              <a:endParaRPr lang="en-US" altLang="zh-CN"/>
            </a:p>
          </p:txBody>
        </p:sp>
        <p:sp>
          <p:nvSpPr>
            <p:cNvPr id="47180" name="Rectangle 77"/>
            <p:cNvSpPr>
              <a:spLocks noChangeArrowheads="1"/>
            </p:cNvSpPr>
            <p:nvPr/>
          </p:nvSpPr>
          <p:spPr bwMode="auto">
            <a:xfrm>
              <a:off x="543" y="186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37</a:t>
              </a:r>
              <a:endParaRPr lang="en-US" altLang="zh-CN"/>
            </a:p>
          </p:txBody>
        </p:sp>
        <p:sp>
          <p:nvSpPr>
            <p:cNvPr id="47181" name="Rectangle 78"/>
            <p:cNvSpPr>
              <a:spLocks noChangeArrowheads="1"/>
            </p:cNvSpPr>
            <p:nvPr/>
          </p:nvSpPr>
          <p:spPr bwMode="auto">
            <a:xfrm>
              <a:off x="653" y="1823"/>
              <a:ext cx="158" cy="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82" name="Rectangle 79"/>
            <p:cNvSpPr>
              <a:spLocks noChangeArrowheads="1"/>
            </p:cNvSpPr>
            <p:nvPr/>
          </p:nvSpPr>
          <p:spPr bwMode="auto">
            <a:xfrm>
              <a:off x="653" y="1823"/>
              <a:ext cx="158" cy="16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83" name="Rectangle 80"/>
            <p:cNvSpPr>
              <a:spLocks noChangeArrowheads="1"/>
            </p:cNvSpPr>
            <p:nvPr/>
          </p:nvSpPr>
          <p:spPr bwMode="auto">
            <a:xfrm>
              <a:off x="703" y="186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36</a:t>
              </a:r>
              <a:endParaRPr lang="en-US" altLang="zh-CN"/>
            </a:p>
          </p:txBody>
        </p:sp>
        <p:sp>
          <p:nvSpPr>
            <p:cNvPr id="47184" name="Rectangle 81"/>
            <p:cNvSpPr>
              <a:spLocks noChangeArrowheads="1"/>
            </p:cNvSpPr>
            <p:nvPr/>
          </p:nvSpPr>
          <p:spPr bwMode="auto">
            <a:xfrm>
              <a:off x="160" y="1851"/>
              <a:ext cx="13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700" b="0" u="none">
                  <a:solidFill>
                    <a:srgbClr val="000000"/>
                  </a:solidFill>
                  <a:ea typeface="宋体" charset="-122"/>
                </a:rPr>
                <a:t>…</a:t>
              </a:r>
              <a:endParaRPr lang="en-US" altLang="zh-CN">
                <a:ea typeface="宋体" charset="-122"/>
              </a:endParaRPr>
            </a:p>
          </p:txBody>
        </p:sp>
        <p:sp>
          <p:nvSpPr>
            <p:cNvPr id="47185" name="Rectangle 82"/>
            <p:cNvSpPr>
              <a:spLocks noChangeArrowheads="1"/>
            </p:cNvSpPr>
            <p:nvPr/>
          </p:nvSpPr>
          <p:spPr bwMode="auto">
            <a:xfrm>
              <a:off x="4006" y="1871"/>
              <a:ext cx="13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700" b="0" u="none">
                  <a:solidFill>
                    <a:srgbClr val="000000"/>
                  </a:solidFill>
                  <a:ea typeface="宋体" charset="-122"/>
                </a:rPr>
                <a:t>…</a:t>
              </a:r>
              <a:endParaRPr lang="en-US" altLang="zh-CN">
                <a:ea typeface="宋体" charset="-122"/>
              </a:endParaRPr>
            </a:p>
          </p:txBody>
        </p:sp>
        <p:sp>
          <p:nvSpPr>
            <p:cNvPr id="47186" name="Line 83"/>
            <p:cNvSpPr>
              <a:spLocks noChangeShapeType="1"/>
            </p:cNvSpPr>
            <p:nvPr/>
          </p:nvSpPr>
          <p:spPr bwMode="auto">
            <a:xfrm>
              <a:off x="969" y="2034"/>
              <a:ext cx="237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87" name="Line 84"/>
            <p:cNvSpPr>
              <a:spLocks noChangeShapeType="1"/>
            </p:cNvSpPr>
            <p:nvPr/>
          </p:nvSpPr>
          <p:spPr bwMode="auto">
            <a:xfrm>
              <a:off x="969" y="1783"/>
              <a:ext cx="2370" cy="2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88" name="Line 85"/>
            <p:cNvSpPr>
              <a:spLocks noChangeShapeType="1"/>
            </p:cNvSpPr>
            <p:nvPr/>
          </p:nvSpPr>
          <p:spPr bwMode="auto">
            <a:xfrm flipV="1">
              <a:off x="969" y="1783"/>
              <a:ext cx="0" cy="274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89" name="Line 86"/>
            <p:cNvSpPr>
              <a:spLocks noChangeShapeType="1"/>
            </p:cNvSpPr>
            <p:nvPr/>
          </p:nvSpPr>
          <p:spPr bwMode="auto">
            <a:xfrm flipV="1">
              <a:off x="3339" y="1785"/>
              <a:ext cx="0" cy="272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90" name="Freeform 87"/>
            <p:cNvSpPr>
              <a:spLocks noEditPoints="1"/>
            </p:cNvSpPr>
            <p:nvPr/>
          </p:nvSpPr>
          <p:spPr bwMode="auto">
            <a:xfrm>
              <a:off x="965" y="2217"/>
              <a:ext cx="7" cy="127"/>
            </a:xfrm>
            <a:custGeom>
              <a:avLst/>
              <a:gdLst>
                <a:gd name="T0" fmla="*/ 0 w 16"/>
                <a:gd name="T1" fmla="*/ 106305 h 318"/>
                <a:gd name="T2" fmla="*/ 0 w 16"/>
                <a:gd name="T3" fmla="*/ 67898 h 318"/>
                <a:gd name="T4" fmla="*/ 3473 w 16"/>
                <a:gd name="T5" fmla="*/ 65155 h 318"/>
                <a:gd name="T6" fmla="*/ 6945 w 16"/>
                <a:gd name="T7" fmla="*/ 67898 h 318"/>
                <a:gd name="T8" fmla="*/ 6945 w 16"/>
                <a:gd name="T9" fmla="*/ 106305 h 318"/>
                <a:gd name="T10" fmla="*/ 3473 w 16"/>
                <a:gd name="T11" fmla="*/ 109048 h 318"/>
                <a:gd name="T12" fmla="*/ 0 w 16"/>
                <a:gd name="T13" fmla="*/ 106305 h 318"/>
                <a:gd name="T14" fmla="*/ 0 w 16"/>
                <a:gd name="T15" fmla="*/ 40464 h 318"/>
                <a:gd name="T16" fmla="*/ 0 w 16"/>
                <a:gd name="T17" fmla="*/ 2743 h 318"/>
                <a:gd name="T18" fmla="*/ 3473 w 16"/>
                <a:gd name="T19" fmla="*/ 0 h 318"/>
                <a:gd name="T20" fmla="*/ 6945 w 16"/>
                <a:gd name="T21" fmla="*/ 2743 h 318"/>
                <a:gd name="T22" fmla="*/ 6945 w 16"/>
                <a:gd name="T23" fmla="*/ 40464 h 318"/>
                <a:gd name="T24" fmla="*/ 3473 w 16"/>
                <a:gd name="T25" fmla="*/ 43208 h 318"/>
                <a:gd name="T26" fmla="*/ 0 w 16"/>
                <a:gd name="T27" fmla="*/ 40464 h 3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318"/>
                <a:gd name="T44" fmla="*/ 16 w 16"/>
                <a:gd name="T45" fmla="*/ 318 h 3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318">
                  <a:moveTo>
                    <a:pt x="0" y="310"/>
                  </a:moveTo>
                  <a:lnTo>
                    <a:pt x="0" y="198"/>
                  </a:lnTo>
                  <a:cubicBezTo>
                    <a:pt x="0" y="194"/>
                    <a:pt x="4" y="190"/>
                    <a:pt x="8" y="190"/>
                  </a:cubicBezTo>
                  <a:cubicBezTo>
                    <a:pt x="13" y="190"/>
                    <a:pt x="16" y="194"/>
                    <a:pt x="16" y="198"/>
                  </a:cubicBezTo>
                  <a:lnTo>
                    <a:pt x="16" y="310"/>
                  </a:lnTo>
                  <a:cubicBezTo>
                    <a:pt x="16" y="314"/>
                    <a:pt x="13" y="318"/>
                    <a:pt x="8" y="318"/>
                  </a:cubicBezTo>
                  <a:cubicBezTo>
                    <a:pt x="4" y="318"/>
                    <a:pt x="0" y="314"/>
                    <a:pt x="0" y="310"/>
                  </a:cubicBezTo>
                  <a:close/>
                  <a:moveTo>
                    <a:pt x="0" y="118"/>
                  </a:moveTo>
                  <a:lnTo>
                    <a:pt x="0" y="8"/>
                  </a:ln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6" y="3"/>
                    <a:pt x="16" y="8"/>
                  </a:cubicBezTo>
                  <a:lnTo>
                    <a:pt x="16" y="118"/>
                  </a:lnTo>
                  <a:cubicBezTo>
                    <a:pt x="16" y="122"/>
                    <a:pt x="13" y="126"/>
                    <a:pt x="8" y="126"/>
                  </a:cubicBezTo>
                  <a:cubicBezTo>
                    <a:pt x="4" y="126"/>
                    <a:pt x="0" y="122"/>
                    <a:pt x="0" y="118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91" name="Freeform 88"/>
            <p:cNvSpPr>
              <a:spLocks noEditPoints="1"/>
            </p:cNvSpPr>
            <p:nvPr/>
          </p:nvSpPr>
          <p:spPr bwMode="auto">
            <a:xfrm>
              <a:off x="3335" y="2217"/>
              <a:ext cx="7" cy="127"/>
            </a:xfrm>
            <a:custGeom>
              <a:avLst/>
              <a:gdLst>
                <a:gd name="T0" fmla="*/ 0 w 16"/>
                <a:gd name="T1" fmla="*/ 106305 h 318"/>
                <a:gd name="T2" fmla="*/ 0 w 16"/>
                <a:gd name="T3" fmla="*/ 67898 h 318"/>
                <a:gd name="T4" fmla="*/ 3473 w 16"/>
                <a:gd name="T5" fmla="*/ 65155 h 318"/>
                <a:gd name="T6" fmla="*/ 6945 w 16"/>
                <a:gd name="T7" fmla="*/ 67898 h 318"/>
                <a:gd name="T8" fmla="*/ 6945 w 16"/>
                <a:gd name="T9" fmla="*/ 106305 h 318"/>
                <a:gd name="T10" fmla="*/ 3473 w 16"/>
                <a:gd name="T11" fmla="*/ 109048 h 318"/>
                <a:gd name="T12" fmla="*/ 0 w 16"/>
                <a:gd name="T13" fmla="*/ 106305 h 318"/>
                <a:gd name="T14" fmla="*/ 0 w 16"/>
                <a:gd name="T15" fmla="*/ 40464 h 318"/>
                <a:gd name="T16" fmla="*/ 0 w 16"/>
                <a:gd name="T17" fmla="*/ 2743 h 318"/>
                <a:gd name="T18" fmla="*/ 3473 w 16"/>
                <a:gd name="T19" fmla="*/ 0 h 318"/>
                <a:gd name="T20" fmla="*/ 6945 w 16"/>
                <a:gd name="T21" fmla="*/ 2743 h 318"/>
                <a:gd name="T22" fmla="*/ 6945 w 16"/>
                <a:gd name="T23" fmla="*/ 40464 h 318"/>
                <a:gd name="T24" fmla="*/ 3473 w 16"/>
                <a:gd name="T25" fmla="*/ 43208 h 318"/>
                <a:gd name="T26" fmla="*/ 0 w 16"/>
                <a:gd name="T27" fmla="*/ 40464 h 3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318"/>
                <a:gd name="T44" fmla="*/ 16 w 16"/>
                <a:gd name="T45" fmla="*/ 318 h 3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318">
                  <a:moveTo>
                    <a:pt x="0" y="310"/>
                  </a:moveTo>
                  <a:lnTo>
                    <a:pt x="0" y="198"/>
                  </a:lnTo>
                  <a:cubicBezTo>
                    <a:pt x="0" y="194"/>
                    <a:pt x="3" y="190"/>
                    <a:pt x="8" y="190"/>
                  </a:cubicBezTo>
                  <a:cubicBezTo>
                    <a:pt x="12" y="190"/>
                    <a:pt x="16" y="194"/>
                    <a:pt x="16" y="198"/>
                  </a:cubicBezTo>
                  <a:lnTo>
                    <a:pt x="16" y="310"/>
                  </a:lnTo>
                  <a:cubicBezTo>
                    <a:pt x="16" y="314"/>
                    <a:pt x="12" y="318"/>
                    <a:pt x="8" y="318"/>
                  </a:cubicBezTo>
                  <a:cubicBezTo>
                    <a:pt x="3" y="318"/>
                    <a:pt x="0" y="314"/>
                    <a:pt x="0" y="310"/>
                  </a:cubicBezTo>
                  <a:close/>
                  <a:moveTo>
                    <a:pt x="0" y="118"/>
                  </a:moveTo>
                  <a:lnTo>
                    <a:pt x="0" y="8"/>
                  </a:ln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lnTo>
                    <a:pt x="16" y="118"/>
                  </a:lnTo>
                  <a:cubicBezTo>
                    <a:pt x="16" y="122"/>
                    <a:pt x="12" y="126"/>
                    <a:pt x="8" y="126"/>
                  </a:cubicBezTo>
                  <a:cubicBezTo>
                    <a:pt x="3" y="126"/>
                    <a:pt x="0" y="122"/>
                    <a:pt x="0" y="118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92" name="Freeform 89"/>
            <p:cNvSpPr>
              <a:spLocks noEditPoints="1"/>
            </p:cNvSpPr>
            <p:nvPr/>
          </p:nvSpPr>
          <p:spPr bwMode="auto">
            <a:xfrm>
              <a:off x="965" y="2338"/>
              <a:ext cx="2377" cy="6"/>
            </a:xfrm>
            <a:custGeom>
              <a:avLst/>
              <a:gdLst>
                <a:gd name="T0" fmla="*/ 51161 w 5459"/>
                <a:gd name="T1" fmla="*/ 4762 h 16"/>
                <a:gd name="T2" fmla="*/ 85269 w 5459"/>
                <a:gd name="T3" fmla="*/ 0 h 16"/>
                <a:gd name="T4" fmla="*/ 85269 w 5459"/>
                <a:gd name="T5" fmla="*/ 4762 h 16"/>
                <a:gd name="T6" fmla="*/ 214877 w 5459"/>
                <a:gd name="T7" fmla="*/ 0 h 16"/>
                <a:gd name="T8" fmla="*/ 163716 w 5459"/>
                <a:gd name="T9" fmla="*/ 2381 h 16"/>
                <a:gd name="T10" fmla="*/ 300146 w 5459"/>
                <a:gd name="T11" fmla="*/ 2381 h 16"/>
                <a:gd name="T12" fmla="*/ 248985 w 5459"/>
                <a:gd name="T13" fmla="*/ 0 h 16"/>
                <a:gd name="T14" fmla="*/ 378593 w 5459"/>
                <a:gd name="T15" fmla="*/ 4762 h 16"/>
                <a:gd name="T16" fmla="*/ 412701 w 5459"/>
                <a:gd name="T17" fmla="*/ 0 h 16"/>
                <a:gd name="T18" fmla="*/ 412701 w 5459"/>
                <a:gd name="T19" fmla="*/ 4762 h 16"/>
                <a:gd name="T20" fmla="*/ 542309 w 5459"/>
                <a:gd name="T21" fmla="*/ 0 h 16"/>
                <a:gd name="T22" fmla="*/ 491148 w 5459"/>
                <a:gd name="T23" fmla="*/ 2381 h 16"/>
                <a:gd name="T24" fmla="*/ 627578 w 5459"/>
                <a:gd name="T25" fmla="*/ 2381 h 16"/>
                <a:gd name="T26" fmla="*/ 576417 w 5459"/>
                <a:gd name="T27" fmla="*/ 0 h 16"/>
                <a:gd name="T28" fmla="*/ 706025 w 5459"/>
                <a:gd name="T29" fmla="*/ 4762 h 16"/>
                <a:gd name="T30" fmla="*/ 740133 w 5459"/>
                <a:gd name="T31" fmla="*/ 0 h 16"/>
                <a:gd name="T32" fmla="*/ 740133 w 5459"/>
                <a:gd name="T33" fmla="*/ 4762 h 16"/>
                <a:gd name="T34" fmla="*/ 869741 w 5459"/>
                <a:gd name="T35" fmla="*/ 0 h 16"/>
                <a:gd name="T36" fmla="*/ 818580 w 5459"/>
                <a:gd name="T37" fmla="*/ 2381 h 16"/>
                <a:gd name="T38" fmla="*/ 955010 w 5459"/>
                <a:gd name="T39" fmla="*/ 2381 h 16"/>
                <a:gd name="T40" fmla="*/ 903849 w 5459"/>
                <a:gd name="T41" fmla="*/ 0 h 16"/>
                <a:gd name="T42" fmla="*/ 1033457 w 5459"/>
                <a:gd name="T43" fmla="*/ 4762 h 16"/>
                <a:gd name="T44" fmla="*/ 1067564 w 5459"/>
                <a:gd name="T45" fmla="*/ 0 h 16"/>
                <a:gd name="T46" fmla="*/ 1067564 w 5459"/>
                <a:gd name="T47" fmla="*/ 4762 h 16"/>
                <a:gd name="T48" fmla="*/ 1197173 w 5459"/>
                <a:gd name="T49" fmla="*/ 0 h 16"/>
                <a:gd name="T50" fmla="*/ 1146012 w 5459"/>
                <a:gd name="T51" fmla="*/ 2381 h 16"/>
                <a:gd name="T52" fmla="*/ 1282442 w 5459"/>
                <a:gd name="T53" fmla="*/ 2381 h 16"/>
                <a:gd name="T54" fmla="*/ 1231280 w 5459"/>
                <a:gd name="T55" fmla="*/ 0 h 16"/>
                <a:gd name="T56" fmla="*/ 1360888 w 5459"/>
                <a:gd name="T57" fmla="*/ 4762 h 16"/>
                <a:gd name="T58" fmla="*/ 1394996 w 5459"/>
                <a:gd name="T59" fmla="*/ 0 h 16"/>
                <a:gd name="T60" fmla="*/ 1394996 w 5459"/>
                <a:gd name="T61" fmla="*/ 4762 h 16"/>
                <a:gd name="T62" fmla="*/ 1524605 w 5459"/>
                <a:gd name="T63" fmla="*/ 0 h 16"/>
                <a:gd name="T64" fmla="*/ 1473443 w 5459"/>
                <a:gd name="T65" fmla="*/ 2381 h 16"/>
                <a:gd name="T66" fmla="*/ 1609873 w 5459"/>
                <a:gd name="T67" fmla="*/ 2381 h 16"/>
                <a:gd name="T68" fmla="*/ 1558712 w 5459"/>
                <a:gd name="T69" fmla="*/ 0 h 16"/>
                <a:gd name="T70" fmla="*/ 1688320 w 5459"/>
                <a:gd name="T71" fmla="*/ 4762 h 16"/>
                <a:gd name="T72" fmla="*/ 1722427 w 5459"/>
                <a:gd name="T73" fmla="*/ 0 h 16"/>
                <a:gd name="T74" fmla="*/ 1722427 w 5459"/>
                <a:gd name="T75" fmla="*/ 4762 h 16"/>
                <a:gd name="T76" fmla="*/ 1852036 w 5459"/>
                <a:gd name="T77" fmla="*/ 0 h 16"/>
                <a:gd name="T78" fmla="*/ 1800876 w 5459"/>
                <a:gd name="T79" fmla="*/ 2381 h 16"/>
                <a:gd name="T80" fmla="*/ 1937305 w 5459"/>
                <a:gd name="T81" fmla="*/ 2381 h 16"/>
                <a:gd name="T82" fmla="*/ 1886144 w 5459"/>
                <a:gd name="T83" fmla="*/ 0 h 16"/>
                <a:gd name="T84" fmla="*/ 2015752 w 5459"/>
                <a:gd name="T85" fmla="*/ 4762 h 16"/>
                <a:gd name="T86" fmla="*/ 2049860 w 5459"/>
                <a:gd name="T87" fmla="*/ 0 h 16"/>
                <a:gd name="T88" fmla="*/ 2049860 w 5459"/>
                <a:gd name="T89" fmla="*/ 4762 h 16"/>
                <a:gd name="T90" fmla="*/ 2179467 w 5459"/>
                <a:gd name="T91" fmla="*/ 0 h 16"/>
                <a:gd name="T92" fmla="*/ 2128306 w 5459"/>
                <a:gd name="T93" fmla="*/ 2381 h 16"/>
                <a:gd name="T94" fmla="*/ 2264736 w 5459"/>
                <a:gd name="T95" fmla="*/ 2381 h 16"/>
                <a:gd name="T96" fmla="*/ 2213575 w 5459"/>
                <a:gd name="T97" fmla="*/ 0 h 16"/>
                <a:gd name="T98" fmla="*/ 2323998 w 5459"/>
                <a:gd name="T99" fmla="*/ 4762 h 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59"/>
                <a:gd name="T151" fmla="*/ 0 h 16"/>
                <a:gd name="T152" fmla="*/ 5459 w 5459"/>
                <a:gd name="T153" fmla="*/ 16 h 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59" h="16">
                  <a:moveTo>
                    <a:pt x="8" y="0"/>
                  </a:move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cubicBezTo>
                    <a:pt x="128" y="12"/>
                    <a:pt x="125" y="16"/>
                    <a:pt x="120" y="16"/>
                  </a:cubicBezTo>
                  <a:lnTo>
                    <a:pt x="8" y="16"/>
                  </a:ln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200" y="0"/>
                  </a:moveTo>
                  <a:lnTo>
                    <a:pt x="312" y="0"/>
                  </a:lnTo>
                  <a:cubicBezTo>
                    <a:pt x="317" y="0"/>
                    <a:pt x="320" y="4"/>
                    <a:pt x="320" y="8"/>
                  </a:cubicBezTo>
                  <a:cubicBezTo>
                    <a:pt x="320" y="12"/>
                    <a:pt x="317" y="16"/>
                    <a:pt x="312" y="16"/>
                  </a:cubicBezTo>
                  <a:lnTo>
                    <a:pt x="200" y="16"/>
                  </a:lnTo>
                  <a:cubicBezTo>
                    <a:pt x="196" y="16"/>
                    <a:pt x="192" y="12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392" y="0"/>
                  </a:moveTo>
                  <a:lnTo>
                    <a:pt x="504" y="0"/>
                  </a:lnTo>
                  <a:cubicBezTo>
                    <a:pt x="509" y="0"/>
                    <a:pt x="512" y="4"/>
                    <a:pt x="512" y="8"/>
                  </a:cubicBezTo>
                  <a:cubicBezTo>
                    <a:pt x="512" y="12"/>
                    <a:pt x="509" y="16"/>
                    <a:pt x="504" y="16"/>
                  </a:cubicBezTo>
                  <a:lnTo>
                    <a:pt x="392" y="16"/>
                  </a:lnTo>
                  <a:cubicBezTo>
                    <a:pt x="388" y="16"/>
                    <a:pt x="384" y="12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584" y="0"/>
                  </a:moveTo>
                  <a:lnTo>
                    <a:pt x="696" y="0"/>
                  </a:lnTo>
                  <a:cubicBezTo>
                    <a:pt x="701" y="0"/>
                    <a:pt x="704" y="4"/>
                    <a:pt x="704" y="8"/>
                  </a:cubicBezTo>
                  <a:cubicBezTo>
                    <a:pt x="704" y="12"/>
                    <a:pt x="701" y="16"/>
                    <a:pt x="696" y="16"/>
                  </a:cubicBezTo>
                  <a:lnTo>
                    <a:pt x="584" y="16"/>
                  </a:lnTo>
                  <a:cubicBezTo>
                    <a:pt x="580" y="16"/>
                    <a:pt x="576" y="12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776" y="0"/>
                  </a:moveTo>
                  <a:lnTo>
                    <a:pt x="888" y="0"/>
                  </a:lnTo>
                  <a:cubicBezTo>
                    <a:pt x="893" y="0"/>
                    <a:pt x="896" y="4"/>
                    <a:pt x="896" y="8"/>
                  </a:cubicBezTo>
                  <a:cubicBezTo>
                    <a:pt x="896" y="12"/>
                    <a:pt x="893" y="16"/>
                    <a:pt x="888" y="16"/>
                  </a:cubicBezTo>
                  <a:lnTo>
                    <a:pt x="776" y="16"/>
                  </a:lnTo>
                  <a:cubicBezTo>
                    <a:pt x="772" y="16"/>
                    <a:pt x="768" y="12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968" y="0"/>
                  </a:moveTo>
                  <a:lnTo>
                    <a:pt x="1080" y="0"/>
                  </a:lnTo>
                  <a:cubicBezTo>
                    <a:pt x="1085" y="0"/>
                    <a:pt x="1088" y="4"/>
                    <a:pt x="1088" y="8"/>
                  </a:cubicBezTo>
                  <a:cubicBezTo>
                    <a:pt x="1088" y="12"/>
                    <a:pt x="1085" y="16"/>
                    <a:pt x="1080" y="16"/>
                  </a:cubicBezTo>
                  <a:lnTo>
                    <a:pt x="968" y="16"/>
                  </a:lnTo>
                  <a:cubicBezTo>
                    <a:pt x="964" y="16"/>
                    <a:pt x="960" y="12"/>
                    <a:pt x="960" y="8"/>
                  </a:cubicBezTo>
                  <a:cubicBezTo>
                    <a:pt x="960" y="4"/>
                    <a:pt x="964" y="0"/>
                    <a:pt x="968" y="0"/>
                  </a:cubicBezTo>
                  <a:close/>
                  <a:moveTo>
                    <a:pt x="1160" y="0"/>
                  </a:moveTo>
                  <a:lnTo>
                    <a:pt x="1272" y="0"/>
                  </a:lnTo>
                  <a:cubicBezTo>
                    <a:pt x="1277" y="0"/>
                    <a:pt x="1280" y="4"/>
                    <a:pt x="1280" y="8"/>
                  </a:cubicBezTo>
                  <a:cubicBezTo>
                    <a:pt x="1280" y="12"/>
                    <a:pt x="1277" y="16"/>
                    <a:pt x="1272" y="16"/>
                  </a:cubicBezTo>
                  <a:lnTo>
                    <a:pt x="1160" y="16"/>
                  </a:lnTo>
                  <a:cubicBezTo>
                    <a:pt x="1156" y="16"/>
                    <a:pt x="1152" y="12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352" y="0"/>
                  </a:moveTo>
                  <a:lnTo>
                    <a:pt x="1464" y="0"/>
                  </a:lnTo>
                  <a:cubicBezTo>
                    <a:pt x="1469" y="0"/>
                    <a:pt x="1472" y="4"/>
                    <a:pt x="1472" y="8"/>
                  </a:cubicBezTo>
                  <a:cubicBezTo>
                    <a:pt x="1472" y="12"/>
                    <a:pt x="1469" y="16"/>
                    <a:pt x="1464" y="16"/>
                  </a:cubicBezTo>
                  <a:lnTo>
                    <a:pt x="1352" y="16"/>
                  </a:lnTo>
                  <a:cubicBezTo>
                    <a:pt x="1348" y="16"/>
                    <a:pt x="1344" y="12"/>
                    <a:pt x="1344" y="8"/>
                  </a:cubicBezTo>
                  <a:cubicBezTo>
                    <a:pt x="1344" y="4"/>
                    <a:pt x="1348" y="0"/>
                    <a:pt x="1352" y="0"/>
                  </a:cubicBezTo>
                  <a:close/>
                  <a:moveTo>
                    <a:pt x="1544" y="0"/>
                  </a:moveTo>
                  <a:lnTo>
                    <a:pt x="1656" y="0"/>
                  </a:lnTo>
                  <a:cubicBezTo>
                    <a:pt x="1661" y="0"/>
                    <a:pt x="1664" y="4"/>
                    <a:pt x="1664" y="8"/>
                  </a:cubicBezTo>
                  <a:cubicBezTo>
                    <a:pt x="1664" y="12"/>
                    <a:pt x="1661" y="16"/>
                    <a:pt x="1656" y="16"/>
                  </a:cubicBezTo>
                  <a:lnTo>
                    <a:pt x="1544" y="16"/>
                  </a:lnTo>
                  <a:cubicBezTo>
                    <a:pt x="1540" y="16"/>
                    <a:pt x="1536" y="12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736" y="0"/>
                  </a:moveTo>
                  <a:lnTo>
                    <a:pt x="1848" y="0"/>
                  </a:lnTo>
                  <a:cubicBezTo>
                    <a:pt x="1853" y="0"/>
                    <a:pt x="1856" y="4"/>
                    <a:pt x="1856" y="8"/>
                  </a:cubicBezTo>
                  <a:cubicBezTo>
                    <a:pt x="1856" y="12"/>
                    <a:pt x="1853" y="16"/>
                    <a:pt x="1848" y="16"/>
                  </a:cubicBezTo>
                  <a:lnTo>
                    <a:pt x="1736" y="16"/>
                  </a:lnTo>
                  <a:cubicBezTo>
                    <a:pt x="1732" y="16"/>
                    <a:pt x="1728" y="12"/>
                    <a:pt x="1728" y="8"/>
                  </a:cubicBezTo>
                  <a:cubicBezTo>
                    <a:pt x="1728" y="4"/>
                    <a:pt x="1732" y="0"/>
                    <a:pt x="1736" y="0"/>
                  </a:cubicBezTo>
                  <a:close/>
                  <a:moveTo>
                    <a:pt x="1928" y="0"/>
                  </a:moveTo>
                  <a:lnTo>
                    <a:pt x="2040" y="0"/>
                  </a:lnTo>
                  <a:cubicBezTo>
                    <a:pt x="2045" y="0"/>
                    <a:pt x="2048" y="4"/>
                    <a:pt x="2048" y="8"/>
                  </a:cubicBezTo>
                  <a:cubicBezTo>
                    <a:pt x="2048" y="12"/>
                    <a:pt x="2045" y="16"/>
                    <a:pt x="2040" y="16"/>
                  </a:cubicBezTo>
                  <a:lnTo>
                    <a:pt x="1928" y="16"/>
                  </a:lnTo>
                  <a:cubicBezTo>
                    <a:pt x="1924" y="16"/>
                    <a:pt x="1920" y="12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120" y="0"/>
                  </a:moveTo>
                  <a:lnTo>
                    <a:pt x="2232" y="0"/>
                  </a:lnTo>
                  <a:cubicBezTo>
                    <a:pt x="2237" y="0"/>
                    <a:pt x="2240" y="4"/>
                    <a:pt x="2240" y="8"/>
                  </a:cubicBezTo>
                  <a:cubicBezTo>
                    <a:pt x="2240" y="12"/>
                    <a:pt x="2237" y="16"/>
                    <a:pt x="2232" y="16"/>
                  </a:cubicBezTo>
                  <a:lnTo>
                    <a:pt x="2120" y="16"/>
                  </a:lnTo>
                  <a:cubicBezTo>
                    <a:pt x="2116" y="16"/>
                    <a:pt x="2112" y="12"/>
                    <a:pt x="2112" y="8"/>
                  </a:cubicBezTo>
                  <a:cubicBezTo>
                    <a:pt x="2112" y="4"/>
                    <a:pt x="2116" y="0"/>
                    <a:pt x="2120" y="0"/>
                  </a:cubicBezTo>
                  <a:close/>
                  <a:moveTo>
                    <a:pt x="2312" y="0"/>
                  </a:moveTo>
                  <a:lnTo>
                    <a:pt x="2424" y="0"/>
                  </a:lnTo>
                  <a:cubicBezTo>
                    <a:pt x="2429" y="0"/>
                    <a:pt x="2432" y="4"/>
                    <a:pt x="2432" y="8"/>
                  </a:cubicBezTo>
                  <a:cubicBezTo>
                    <a:pt x="2432" y="12"/>
                    <a:pt x="2429" y="16"/>
                    <a:pt x="2424" y="16"/>
                  </a:cubicBezTo>
                  <a:lnTo>
                    <a:pt x="2312" y="16"/>
                  </a:lnTo>
                  <a:cubicBezTo>
                    <a:pt x="2308" y="16"/>
                    <a:pt x="2304" y="12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504" y="0"/>
                  </a:moveTo>
                  <a:lnTo>
                    <a:pt x="2616" y="0"/>
                  </a:lnTo>
                  <a:cubicBezTo>
                    <a:pt x="2621" y="0"/>
                    <a:pt x="2624" y="4"/>
                    <a:pt x="2624" y="8"/>
                  </a:cubicBezTo>
                  <a:cubicBezTo>
                    <a:pt x="2624" y="12"/>
                    <a:pt x="2621" y="16"/>
                    <a:pt x="2616" y="16"/>
                  </a:cubicBezTo>
                  <a:lnTo>
                    <a:pt x="2504" y="16"/>
                  </a:lnTo>
                  <a:cubicBezTo>
                    <a:pt x="2500" y="16"/>
                    <a:pt x="2496" y="12"/>
                    <a:pt x="2496" y="8"/>
                  </a:cubicBezTo>
                  <a:cubicBezTo>
                    <a:pt x="2496" y="4"/>
                    <a:pt x="2500" y="0"/>
                    <a:pt x="2504" y="0"/>
                  </a:cubicBezTo>
                  <a:close/>
                  <a:moveTo>
                    <a:pt x="2696" y="0"/>
                  </a:moveTo>
                  <a:lnTo>
                    <a:pt x="2808" y="0"/>
                  </a:lnTo>
                  <a:cubicBezTo>
                    <a:pt x="2813" y="0"/>
                    <a:pt x="2816" y="4"/>
                    <a:pt x="2816" y="8"/>
                  </a:cubicBezTo>
                  <a:cubicBezTo>
                    <a:pt x="2816" y="12"/>
                    <a:pt x="2813" y="16"/>
                    <a:pt x="2808" y="16"/>
                  </a:cubicBezTo>
                  <a:lnTo>
                    <a:pt x="2696" y="16"/>
                  </a:lnTo>
                  <a:cubicBezTo>
                    <a:pt x="2692" y="16"/>
                    <a:pt x="2688" y="12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2888" y="0"/>
                  </a:moveTo>
                  <a:lnTo>
                    <a:pt x="3000" y="0"/>
                  </a:lnTo>
                  <a:cubicBezTo>
                    <a:pt x="3005" y="0"/>
                    <a:pt x="3008" y="4"/>
                    <a:pt x="3008" y="8"/>
                  </a:cubicBezTo>
                  <a:cubicBezTo>
                    <a:pt x="3008" y="12"/>
                    <a:pt x="3005" y="16"/>
                    <a:pt x="3000" y="16"/>
                  </a:cubicBezTo>
                  <a:lnTo>
                    <a:pt x="2888" y="16"/>
                  </a:lnTo>
                  <a:cubicBezTo>
                    <a:pt x="2884" y="16"/>
                    <a:pt x="2880" y="12"/>
                    <a:pt x="2880" y="8"/>
                  </a:cubicBezTo>
                  <a:cubicBezTo>
                    <a:pt x="2880" y="4"/>
                    <a:pt x="2884" y="0"/>
                    <a:pt x="2888" y="0"/>
                  </a:cubicBezTo>
                  <a:close/>
                  <a:moveTo>
                    <a:pt x="3080" y="0"/>
                  </a:moveTo>
                  <a:lnTo>
                    <a:pt x="3192" y="0"/>
                  </a:lnTo>
                  <a:cubicBezTo>
                    <a:pt x="3197" y="0"/>
                    <a:pt x="3200" y="4"/>
                    <a:pt x="3200" y="8"/>
                  </a:cubicBezTo>
                  <a:cubicBezTo>
                    <a:pt x="3200" y="12"/>
                    <a:pt x="3197" y="16"/>
                    <a:pt x="3192" y="16"/>
                  </a:cubicBezTo>
                  <a:lnTo>
                    <a:pt x="3080" y="16"/>
                  </a:lnTo>
                  <a:cubicBezTo>
                    <a:pt x="3076" y="16"/>
                    <a:pt x="3072" y="12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272" y="0"/>
                  </a:moveTo>
                  <a:lnTo>
                    <a:pt x="3384" y="0"/>
                  </a:lnTo>
                  <a:cubicBezTo>
                    <a:pt x="3389" y="0"/>
                    <a:pt x="3392" y="4"/>
                    <a:pt x="3392" y="8"/>
                  </a:cubicBezTo>
                  <a:cubicBezTo>
                    <a:pt x="3392" y="12"/>
                    <a:pt x="3389" y="16"/>
                    <a:pt x="3384" y="16"/>
                  </a:cubicBezTo>
                  <a:lnTo>
                    <a:pt x="3272" y="16"/>
                  </a:lnTo>
                  <a:cubicBezTo>
                    <a:pt x="3268" y="16"/>
                    <a:pt x="3264" y="12"/>
                    <a:pt x="3264" y="8"/>
                  </a:cubicBezTo>
                  <a:cubicBezTo>
                    <a:pt x="3264" y="4"/>
                    <a:pt x="3268" y="0"/>
                    <a:pt x="3272" y="0"/>
                  </a:cubicBezTo>
                  <a:close/>
                  <a:moveTo>
                    <a:pt x="3464" y="0"/>
                  </a:moveTo>
                  <a:lnTo>
                    <a:pt x="3576" y="0"/>
                  </a:lnTo>
                  <a:cubicBezTo>
                    <a:pt x="3581" y="0"/>
                    <a:pt x="3584" y="4"/>
                    <a:pt x="3584" y="8"/>
                  </a:cubicBezTo>
                  <a:cubicBezTo>
                    <a:pt x="3584" y="12"/>
                    <a:pt x="3581" y="16"/>
                    <a:pt x="3576" y="16"/>
                  </a:cubicBezTo>
                  <a:lnTo>
                    <a:pt x="3464" y="16"/>
                  </a:lnTo>
                  <a:cubicBezTo>
                    <a:pt x="3460" y="16"/>
                    <a:pt x="3456" y="12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656" y="0"/>
                  </a:moveTo>
                  <a:lnTo>
                    <a:pt x="3768" y="0"/>
                  </a:lnTo>
                  <a:cubicBezTo>
                    <a:pt x="3773" y="0"/>
                    <a:pt x="3776" y="4"/>
                    <a:pt x="3776" y="8"/>
                  </a:cubicBezTo>
                  <a:cubicBezTo>
                    <a:pt x="3776" y="12"/>
                    <a:pt x="3773" y="16"/>
                    <a:pt x="3768" y="16"/>
                  </a:cubicBezTo>
                  <a:lnTo>
                    <a:pt x="3656" y="16"/>
                  </a:lnTo>
                  <a:cubicBezTo>
                    <a:pt x="3652" y="16"/>
                    <a:pt x="3648" y="12"/>
                    <a:pt x="3648" y="8"/>
                  </a:cubicBezTo>
                  <a:cubicBezTo>
                    <a:pt x="3648" y="4"/>
                    <a:pt x="3652" y="0"/>
                    <a:pt x="3656" y="0"/>
                  </a:cubicBezTo>
                  <a:close/>
                  <a:moveTo>
                    <a:pt x="3848" y="0"/>
                  </a:moveTo>
                  <a:lnTo>
                    <a:pt x="3960" y="0"/>
                  </a:lnTo>
                  <a:cubicBezTo>
                    <a:pt x="3965" y="0"/>
                    <a:pt x="3968" y="4"/>
                    <a:pt x="3968" y="8"/>
                  </a:cubicBezTo>
                  <a:cubicBezTo>
                    <a:pt x="3968" y="12"/>
                    <a:pt x="3965" y="16"/>
                    <a:pt x="3960" y="16"/>
                  </a:cubicBezTo>
                  <a:lnTo>
                    <a:pt x="3848" y="16"/>
                  </a:lnTo>
                  <a:cubicBezTo>
                    <a:pt x="3844" y="16"/>
                    <a:pt x="3840" y="12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040" y="0"/>
                  </a:moveTo>
                  <a:lnTo>
                    <a:pt x="4152" y="0"/>
                  </a:lnTo>
                  <a:cubicBezTo>
                    <a:pt x="4157" y="0"/>
                    <a:pt x="4160" y="4"/>
                    <a:pt x="4160" y="8"/>
                  </a:cubicBezTo>
                  <a:cubicBezTo>
                    <a:pt x="4160" y="12"/>
                    <a:pt x="4157" y="16"/>
                    <a:pt x="4152" y="16"/>
                  </a:cubicBezTo>
                  <a:lnTo>
                    <a:pt x="4040" y="16"/>
                  </a:lnTo>
                  <a:cubicBezTo>
                    <a:pt x="4036" y="16"/>
                    <a:pt x="4032" y="12"/>
                    <a:pt x="4032" y="8"/>
                  </a:cubicBezTo>
                  <a:cubicBezTo>
                    <a:pt x="4032" y="4"/>
                    <a:pt x="4036" y="0"/>
                    <a:pt x="4040" y="0"/>
                  </a:cubicBezTo>
                  <a:close/>
                  <a:moveTo>
                    <a:pt x="4232" y="0"/>
                  </a:moveTo>
                  <a:lnTo>
                    <a:pt x="4344" y="0"/>
                  </a:lnTo>
                  <a:cubicBezTo>
                    <a:pt x="4349" y="0"/>
                    <a:pt x="4352" y="4"/>
                    <a:pt x="4352" y="8"/>
                  </a:cubicBezTo>
                  <a:cubicBezTo>
                    <a:pt x="4352" y="12"/>
                    <a:pt x="4349" y="16"/>
                    <a:pt x="4344" y="16"/>
                  </a:cubicBezTo>
                  <a:lnTo>
                    <a:pt x="4232" y="16"/>
                  </a:lnTo>
                  <a:cubicBezTo>
                    <a:pt x="4228" y="16"/>
                    <a:pt x="4224" y="12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424" y="0"/>
                  </a:moveTo>
                  <a:lnTo>
                    <a:pt x="4536" y="0"/>
                  </a:lnTo>
                  <a:cubicBezTo>
                    <a:pt x="4541" y="0"/>
                    <a:pt x="4544" y="4"/>
                    <a:pt x="4544" y="8"/>
                  </a:cubicBezTo>
                  <a:cubicBezTo>
                    <a:pt x="4544" y="12"/>
                    <a:pt x="4541" y="16"/>
                    <a:pt x="4536" y="16"/>
                  </a:cubicBezTo>
                  <a:lnTo>
                    <a:pt x="4424" y="16"/>
                  </a:lnTo>
                  <a:cubicBezTo>
                    <a:pt x="4420" y="16"/>
                    <a:pt x="4416" y="12"/>
                    <a:pt x="4416" y="8"/>
                  </a:cubicBezTo>
                  <a:cubicBezTo>
                    <a:pt x="4416" y="4"/>
                    <a:pt x="4420" y="0"/>
                    <a:pt x="4424" y="0"/>
                  </a:cubicBezTo>
                  <a:close/>
                  <a:moveTo>
                    <a:pt x="4616" y="0"/>
                  </a:moveTo>
                  <a:lnTo>
                    <a:pt x="4728" y="0"/>
                  </a:lnTo>
                  <a:cubicBezTo>
                    <a:pt x="4733" y="0"/>
                    <a:pt x="4736" y="4"/>
                    <a:pt x="4736" y="8"/>
                  </a:cubicBezTo>
                  <a:cubicBezTo>
                    <a:pt x="4736" y="12"/>
                    <a:pt x="4733" y="16"/>
                    <a:pt x="4728" y="16"/>
                  </a:cubicBezTo>
                  <a:lnTo>
                    <a:pt x="4616" y="16"/>
                  </a:lnTo>
                  <a:cubicBezTo>
                    <a:pt x="4612" y="16"/>
                    <a:pt x="4608" y="12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4808" y="0"/>
                  </a:moveTo>
                  <a:lnTo>
                    <a:pt x="4920" y="0"/>
                  </a:lnTo>
                  <a:cubicBezTo>
                    <a:pt x="4925" y="0"/>
                    <a:pt x="4928" y="4"/>
                    <a:pt x="4928" y="8"/>
                  </a:cubicBezTo>
                  <a:cubicBezTo>
                    <a:pt x="4928" y="12"/>
                    <a:pt x="4925" y="16"/>
                    <a:pt x="4920" y="16"/>
                  </a:cubicBezTo>
                  <a:lnTo>
                    <a:pt x="4808" y="16"/>
                  </a:lnTo>
                  <a:cubicBezTo>
                    <a:pt x="4804" y="16"/>
                    <a:pt x="4800" y="12"/>
                    <a:pt x="4800" y="8"/>
                  </a:cubicBezTo>
                  <a:cubicBezTo>
                    <a:pt x="4800" y="4"/>
                    <a:pt x="4804" y="0"/>
                    <a:pt x="4808" y="0"/>
                  </a:cubicBezTo>
                  <a:close/>
                  <a:moveTo>
                    <a:pt x="5000" y="0"/>
                  </a:moveTo>
                  <a:lnTo>
                    <a:pt x="5112" y="0"/>
                  </a:lnTo>
                  <a:cubicBezTo>
                    <a:pt x="5117" y="0"/>
                    <a:pt x="5120" y="4"/>
                    <a:pt x="5120" y="8"/>
                  </a:cubicBezTo>
                  <a:cubicBezTo>
                    <a:pt x="5120" y="12"/>
                    <a:pt x="5117" y="16"/>
                    <a:pt x="5112" y="16"/>
                  </a:cubicBezTo>
                  <a:lnTo>
                    <a:pt x="5000" y="16"/>
                  </a:lnTo>
                  <a:cubicBezTo>
                    <a:pt x="4996" y="16"/>
                    <a:pt x="4992" y="12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192" y="0"/>
                  </a:moveTo>
                  <a:lnTo>
                    <a:pt x="5304" y="0"/>
                  </a:lnTo>
                  <a:cubicBezTo>
                    <a:pt x="5309" y="0"/>
                    <a:pt x="5312" y="4"/>
                    <a:pt x="5312" y="8"/>
                  </a:cubicBezTo>
                  <a:cubicBezTo>
                    <a:pt x="5312" y="12"/>
                    <a:pt x="5309" y="16"/>
                    <a:pt x="5304" y="16"/>
                  </a:cubicBezTo>
                  <a:lnTo>
                    <a:pt x="5192" y="16"/>
                  </a:lnTo>
                  <a:cubicBezTo>
                    <a:pt x="5188" y="16"/>
                    <a:pt x="5184" y="12"/>
                    <a:pt x="5184" y="8"/>
                  </a:cubicBezTo>
                  <a:cubicBezTo>
                    <a:pt x="5184" y="4"/>
                    <a:pt x="5188" y="0"/>
                    <a:pt x="5192" y="0"/>
                  </a:cubicBezTo>
                  <a:close/>
                  <a:moveTo>
                    <a:pt x="5384" y="0"/>
                  </a:moveTo>
                  <a:lnTo>
                    <a:pt x="5451" y="0"/>
                  </a:lnTo>
                  <a:cubicBezTo>
                    <a:pt x="5455" y="0"/>
                    <a:pt x="5459" y="4"/>
                    <a:pt x="5459" y="8"/>
                  </a:cubicBezTo>
                  <a:cubicBezTo>
                    <a:pt x="5459" y="12"/>
                    <a:pt x="5455" y="16"/>
                    <a:pt x="5451" y="16"/>
                  </a:cubicBezTo>
                  <a:lnTo>
                    <a:pt x="5384" y="16"/>
                  </a:lnTo>
                  <a:cubicBezTo>
                    <a:pt x="5380" y="16"/>
                    <a:pt x="5376" y="12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93" name="Freeform 90"/>
            <p:cNvSpPr>
              <a:spLocks noEditPoints="1"/>
            </p:cNvSpPr>
            <p:nvPr/>
          </p:nvSpPr>
          <p:spPr bwMode="auto">
            <a:xfrm>
              <a:off x="2125" y="2338"/>
              <a:ext cx="6" cy="127"/>
            </a:xfrm>
            <a:custGeom>
              <a:avLst/>
              <a:gdLst>
                <a:gd name="T0" fmla="*/ 0 w 16"/>
                <a:gd name="T1" fmla="*/ 106305 h 318"/>
                <a:gd name="T2" fmla="*/ 0 w 16"/>
                <a:gd name="T3" fmla="*/ 67898 h 318"/>
                <a:gd name="T4" fmla="*/ 2679 w 16"/>
                <a:gd name="T5" fmla="*/ 65155 h 318"/>
                <a:gd name="T6" fmla="*/ 5358 w 16"/>
                <a:gd name="T7" fmla="*/ 67898 h 318"/>
                <a:gd name="T8" fmla="*/ 5358 w 16"/>
                <a:gd name="T9" fmla="*/ 106305 h 318"/>
                <a:gd name="T10" fmla="*/ 2679 w 16"/>
                <a:gd name="T11" fmla="*/ 109048 h 318"/>
                <a:gd name="T12" fmla="*/ 0 w 16"/>
                <a:gd name="T13" fmla="*/ 106305 h 318"/>
                <a:gd name="T14" fmla="*/ 0 w 16"/>
                <a:gd name="T15" fmla="*/ 40464 h 318"/>
                <a:gd name="T16" fmla="*/ 0 w 16"/>
                <a:gd name="T17" fmla="*/ 2743 h 318"/>
                <a:gd name="T18" fmla="*/ 2679 w 16"/>
                <a:gd name="T19" fmla="*/ 0 h 318"/>
                <a:gd name="T20" fmla="*/ 5358 w 16"/>
                <a:gd name="T21" fmla="*/ 2743 h 318"/>
                <a:gd name="T22" fmla="*/ 5358 w 16"/>
                <a:gd name="T23" fmla="*/ 40464 h 318"/>
                <a:gd name="T24" fmla="*/ 2679 w 16"/>
                <a:gd name="T25" fmla="*/ 43208 h 318"/>
                <a:gd name="T26" fmla="*/ 0 w 16"/>
                <a:gd name="T27" fmla="*/ 40464 h 3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318"/>
                <a:gd name="T44" fmla="*/ 16 w 16"/>
                <a:gd name="T45" fmla="*/ 318 h 3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318">
                  <a:moveTo>
                    <a:pt x="0" y="310"/>
                  </a:moveTo>
                  <a:lnTo>
                    <a:pt x="0" y="198"/>
                  </a:lnTo>
                  <a:cubicBezTo>
                    <a:pt x="0" y="194"/>
                    <a:pt x="4" y="190"/>
                    <a:pt x="8" y="190"/>
                  </a:cubicBezTo>
                  <a:cubicBezTo>
                    <a:pt x="12" y="190"/>
                    <a:pt x="16" y="194"/>
                    <a:pt x="16" y="198"/>
                  </a:cubicBezTo>
                  <a:lnTo>
                    <a:pt x="16" y="310"/>
                  </a:lnTo>
                  <a:cubicBezTo>
                    <a:pt x="16" y="315"/>
                    <a:pt x="12" y="318"/>
                    <a:pt x="8" y="318"/>
                  </a:cubicBezTo>
                  <a:cubicBezTo>
                    <a:pt x="4" y="318"/>
                    <a:pt x="0" y="315"/>
                    <a:pt x="0" y="310"/>
                  </a:cubicBezTo>
                  <a:close/>
                  <a:moveTo>
                    <a:pt x="0" y="118"/>
                  </a:move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lnTo>
                    <a:pt x="16" y="118"/>
                  </a:lnTo>
                  <a:cubicBezTo>
                    <a:pt x="16" y="123"/>
                    <a:pt x="12" y="126"/>
                    <a:pt x="8" y="126"/>
                  </a:cubicBezTo>
                  <a:cubicBezTo>
                    <a:pt x="4" y="126"/>
                    <a:pt x="0" y="123"/>
                    <a:pt x="0" y="118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94" name="Freeform 91"/>
            <p:cNvSpPr>
              <a:spLocks noEditPoints="1"/>
            </p:cNvSpPr>
            <p:nvPr/>
          </p:nvSpPr>
          <p:spPr bwMode="auto">
            <a:xfrm>
              <a:off x="3392" y="1612"/>
              <a:ext cx="267" cy="146"/>
            </a:xfrm>
            <a:custGeom>
              <a:avLst/>
              <a:gdLst>
                <a:gd name="T0" fmla="*/ 258812 w 613"/>
                <a:gd name="T1" fmla="*/ 5484 h 365"/>
                <a:gd name="T2" fmla="*/ 217880 w 613"/>
                <a:gd name="T3" fmla="*/ 24676 h 365"/>
                <a:gd name="T4" fmla="*/ 213190 w 613"/>
                <a:gd name="T5" fmla="*/ 23648 h 365"/>
                <a:gd name="T6" fmla="*/ 214468 w 613"/>
                <a:gd name="T7" fmla="*/ 19878 h 365"/>
                <a:gd name="T8" fmla="*/ 255401 w 613"/>
                <a:gd name="T9" fmla="*/ 686 h 365"/>
                <a:gd name="T10" fmla="*/ 260091 w 613"/>
                <a:gd name="T11" fmla="*/ 1714 h 365"/>
                <a:gd name="T12" fmla="*/ 258812 w 613"/>
                <a:gd name="T13" fmla="*/ 5484 h 365"/>
                <a:gd name="T14" fmla="*/ 188459 w 613"/>
                <a:gd name="T15" fmla="*/ 38385 h 365"/>
                <a:gd name="T16" fmla="*/ 147101 w 613"/>
                <a:gd name="T17" fmla="*/ 57921 h 365"/>
                <a:gd name="T18" fmla="*/ 142411 w 613"/>
                <a:gd name="T19" fmla="*/ 56893 h 365"/>
                <a:gd name="T20" fmla="*/ 143690 w 613"/>
                <a:gd name="T21" fmla="*/ 53123 h 365"/>
                <a:gd name="T22" fmla="*/ 185048 w 613"/>
                <a:gd name="T23" fmla="*/ 33930 h 365"/>
                <a:gd name="T24" fmla="*/ 189739 w 613"/>
                <a:gd name="T25" fmla="*/ 34615 h 365"/>
                <a:gd name="T26" fmla="*/ 188459 w 613"/>
                <a:gd name="T27" fmla="*/ 38385 h 365"/>
                <a:gd name="T28" fmla="*/ 117681 w 613"/>
                <a:gd name="T29" fmla="*/ 71630 h 365"/>
                <a:gd name="T30" fmla="*/ 76322 w 613"/>
                <a:gd name="T31" fmla="*/ 91165 h 365"/>
                <a:gd name="T32" fmla="*/ 71632 w 613"/>
                <a:gd name="T33" fmla="*/ 90137 h 365"/>
                <a:gd name="T34" fmla="*/ 72911 w 613"/>
                <a:gd name="T35" fmla="*/ 86367 h 365"/>
                <a:gd name="T36" fmla="*/ 114269 w 613"/>
                <a:gd name="T37" fmla="*/ 66832 h 365"/>
                <a:gd name="T38" fmla="*/ 118960 w 613"/>
                <a:gd name="T39" fmla="*/ 67860 h 365"/>
                <a:gd name="T40" fmla="*/ 117681 w 613"/>
                <a:gd name="T41" fmla="*/ 71630 h 365"/>
                <a:gd name="T42" fmla="*/ 46902 w 613"/>
                <a:gd name="T43" fmla="*/ 104874 h 365"/>
                <a:gd name="T44" fmla="*/ 5543 w 613"/>
                <a:gd name="T45" fmla="*/ 124067 h 365"/>
                <a:gd name="T46" fmla="*/ 853 w 613"/>
                <a:gd name="T47" fmla="*/ 123039 h 365"/>
                <a:gd name="T48" fmla="*/ 2132 w 613"/>
                <a:gd name="T49" fmla="*/ 119612 h 365"/>
                <a:gd name="T50" fmla="*/ 43491 w 613"/>
                <a:gd name="T51" fmla="*/ 100076 h 365"/>
                <a:gd name="T52" fmla="*/ 48181 w 613"/>
                <a:gd name="T53" fmla="*/ 101104 h 365"/>
                <a:gd name="T54" fmla="*/ 46902 w 613"/>
                <a:gd name="T55" fmla="*/ 104874 h 3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13"/>
                <a:gd name="T85" fmla="*/ 0 h 365"/>
                <a:gd name="T86" fmla="*/ 613 w 613"/>
                <a:gd name="T87" fmla="*/ 365 h 36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13" h="365">
                  <a:moveTo>
                    <a:pt x="607" y="16"/>
                  </a:moveTo>
                  <a:lnTo>
                    <a:pt x="511" y="72"/>
                  </a:lnTo>
                  <a:cubicBezTo>
                    <a:pt x="507" y="74"/>
                    <a:pt x="502" y="73"/>
                    <a:pt x="500" y="69"/>
                  </a:cubicBezTo>
                  <a:cubicBezTo>
                    <a:pt x="498" y="65"/>
                    <a:pt x="499" y="61"/>
                    <a:pt x="503" y="58"/>
                  </a:cubicBezTo>
                  <a:lnTo>
                    <a:pt x="599" y="2"/>
                  </a:lnTo>
                  <a:cubicBezTo>
                    <a:pt x="603" y="0"/>
                    <a:pt x="608" y="1"/>
                    <a:pt x="610" y="5"/>
                  </a:cubicBezTo>
                  <a:cubicBezTo>
                    <a:pt x="613" y="9"/>
                    <a:pt x="611" y="13"/>
                    <a:pt x="607" y="16"/>
                  </a:cubicBezTo>
                  <a:close/>
                  <a:moveTo>
                    <a:pt x="442" y="112"/>
                  </a:moveTo>
                  <a:lnTo>
                    <a:pt x="345" y="169"/>
                  </a:lnTo>
                  <a:cubicBezTo>
                    <a:pt x="341" y="171"/>
                    <a:pt x="336" y="170"/>
                    <a:pt x="334" y="166"/>
                  </a:cubicBezTo>
                  <a:cubicBezTo>
                    <a:pt x="332" y="162"/>
                    <a:pt x="333" y="157"/>
                    <a:pt x="337" y="155"/>
                  </a:cubicBezTo>
                  <a:lnTo>
                    <a:pt x="434" y="99"/>
                  </a:lnTo>
                  <a:cubicBezTo>
                    <a:pt x="437" y="96"/>
                    <a:pt x="442" y="98"/>
                    <a:pt x="445" y="101"/>
                  </a:cubicBezTo>
                  <a:cubicBezTo>
                    <a:pt x="447" y="105"/>
                    <a:pt x="445" y="110"/>
                    <a:pt x="442" y="112"/>
                  </a:cubicBezTo>
                  <a:close/>
                  <a:moveTo>
                    <a:pt x="276" y="209"/>
                  </a:moveTo>
                  <a:lnTo>
                    <a:pt x="179" y="266"/>
                  </a:lnTo>
                  <a:cubicBezTo>
                    <a:pt x="175" y="268"/>
                    <a:pt x="170" y="267"/>
                    <a:pt x="168" y="263"/>
                  </a:cubicBezTo>
                  <a:cubicBezTo>
                    <a:pt x="166" y="259"/>
                    <a:pt x="167" y="254"/>
                    <a:pt x="171" y="252"/>
                  </a:cubicBezTo>
                  <a:lnTo>
                    <a:pt x="268" y="195"/>
                  </a:lnTo>
                  <a:cubicBezTo>
                    <a:pt x="272" y="193"/>
                    <a:pt x="276" y="194"/>
                    <a:pt x="279" y="198"/>
                  </a:cubicBezTo>
                  <a:cubicBezTo>
                    <a:pt x="281" y="202"/>
                    <a:pt x="280" y="207"/>
                    <a:pt x="276" y="209"/>
                  </a:cubicBezTo>
                  <a:close/>
                  <a:moveTo>
                    <a:pt x="110" y="306"/>
                  </a:moveTo>
                  <a:lnTo>
                    <a:pt x="13" y="362"/>
                  </a:lnTo>
                  <a:cubicBezTo>
                    <a:pt x="9" y="365"/>
                    <a:pt x="4" y="363"/>
                    <a:pt x="2" y="359"/>
                  </a:cubicBezTo>
                  <a:cubicBezTo>
                    <a:pt x="0" y="356"/>
                    <a:pt x="1" y="351"/>
                    <a:pt x="5" y="349"/>
                  </a:cubicBezTo>
                  <a:lnTo>
                    <a:pt x="102" y="292"/>
                  </a:lnTo>
                  <a:cubicBezTo>
                    <a:pt x="106" y="290"/>
                    <a:pt x="111" y="291"/>
                    <a:pt x="113" y="295"/>
                  </a:cubicBezTo>
                  <a:cubicBezTo>
                    <a:pt x="115" y="299"/>
                    <a:pt x="114" y="304"/>
                    <a:pt x="110" y="306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95" name="Freeform 92"/>
            <p:cNvSpPr>
              <a:spLocks/>
            </p:cNvSpPr>
            <p:nvPr/>
          </p:nvSpPr>
          <p:spPr bwMode="auto">
            <a:xfrm>
              <a:off x="3339" y="1733"/>
              <a:ext cx="67" cy="52"/>
            </a:xfrm>
            <a:custGeom>
              <a:avLst/>
              <a:gdLst>
                <a:gd name="T0" fmla="*/ 0 w 154"/>
                <a:gd name="T1" fmla="*/ 44795 h 129"/>
                <a:gd name="T2" fmla="*/ 35789 w 154"/>
                <a:gd name="T3" fmla="*/ 0 h 129"/>
                <a:gd name="T4" fmla="*/ 65613 w 154"/>
                <a:gd name="T5" fmla="*/ 41322 h 129"/>
                <a:gd name="T6" fmla="*/ 0 w 154"/>
                <a:gd name="T7" fmla="*/ 44795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"/>
                <a:gd name="T13" fmla="*/ 0 h 129"/>
                <a:gd name="T14" fmla="*/ 154 w 154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" h="129">
                  <a:moveTo>
                    <a:pt x="0" y="129"/>
                  </a:moveTo>
                  <a:lnTo>
                    <a:pt x="84" y="0"/>
                  </a:lnTo>
                  <a:cubicBezTo>
                    <a:pt x="87" y="48"/>
                    <a:pt x="113" y="93"/>
                    <a:pt x="154" y="119"/>
                  </a:cubicBez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96" name="Freeform 93"/>
            <p:cNvSpPr>
              <a:spLocks noEditPoints="1"/>
            </p:cNvSpPr>
            <p:nvPr/>
          </p:nvSpPr>
          <p:spPr bwMode="auto">
            <a:xfrm>
              <a:off x="649" y="1612"/>
              <a:ext cx="268" cy="145"/>
            </a:xfrm>
            <a:custGeom>
              <a:avLst/>
              <a:gdLst>
                <a:gd name="T0" fmla="*/ 5988 w 614"/>
                <a:gd name="T1" fmla="*/ 689 h 362"/>
                <a:gd name="T2" fmla="*/ 47476 w 614"/>
                <a:gd name="T3" fmla="*/ 19969 h 362"/>
                <a:gd name="T4" fmla="*/ 48759 w 614"/>
                <a:gd name="T5" fmla="*/ 23756 h 362"/>
                <a:gd name="T6" fmla="*/ 44054 w 614"/>
                <a:gd name="T7" fmla="*/ 24789 h 362"/>
                <a:gd name="T8" fmla="*/ 2566 w 614"/>
                <a:gd name="T9" fmla="*/ 5508 h 362"/>
                <a:gd name="T10" fmla="*/ 1283 w 614"/>
                <a:gd name="T11" fmla="*/ 1722 h 362"/>
                <a:gd name="T12" fmla="*/ 5988 w 614"/>
                <a:gd name="T13" fmla="*/ 689 h 362"/>
                <a:gd name="T14" fmla="*/ 76988 w 614"/>
                <a:gd name="T15" fmla="*/ 33740 h 362"/>
                <a:gd name="T16" fmla="*/ 118476 w 614"/>
                <a:gd name="T17" fmla="*/ 53020 h 362"/>
                <a:gd name="T18" fmla="*/ 119759 w 614"/>
                <a:gd name="T19" fmla="*/ 56808 h 362"/>
                <a:gd name="T20" fmla="*/ 115055 w 614"/>
                <a:gd name="T21" fmla="*/ 57840 h 362"/>
                <a:gd name="T22" fmla="*/ 73566 w 614"/>
                <a:gd name="T23" fmla="*/ 38560 h 362"/>
                <a:gd name="T24" fmla="*/ 72283 w 614"/>
                <a:gd name="T25" fmla="*/ 34773 h 362"/>
                <a:gd name="T26" fmla="*/ 76988 w 614"/>
                <a:gd name="T27" fmla="*/ 33740 h 362"/>
                <a:gd name="T28" fmla="*/ 147988 w 614"/>
                <a:gd name="T29" fmla="*/ 66792 h 362"/>
                <a:gd name="T30" fmla="*/ 189476 w 614"/>
                <a:gd name="T31" fmla="*/ 86072 h 362"/>
                <a:gd name="T32" fmla="*/ 190759 w 614"/>
                <a:gd name="T33" fmla="*/ 89859 h 362"/>
                <a:gd name="T34" fmla="*/ 186054 w 614"/>
                <a:gd name="T35" fmla="*/ 90892 h 362"/>
                <a:gd name="T36" fmla="*/ 144566 w 614"/>
                <a:gd name="T37" fmla="*/ 71612 h 362"/>
                <a:gd name="T38" fmla="*/ 143283 w 614"/>
                <a:gd name="T39" fmla="*/ 67824 h 362"/>
                <a:gd name="T40" fmla="*/ 147988 w 614"/>
                <a:gd name="T41" fmla="*/ 66792 h 362"/>
                <a:gd name="T42" fmla="*/ 218988 w 614"/>
                <a:gd name="T43" fmla="*/ 99843 h 362"/>
                <a:gd name="T44" fmla="*/ 260476 w 614"/>
                <a:gd name="T45" fmla="*/ 119124 h 362"/>
                <a:gd name="T46" fmla="*/ 261759 w 614"/>
                <a:gd name="T47" fmla="*/ 122910 h 362"/>
                <a:gd name="T48" fmla="*/ 257054 w 614"/>
                <a:gd name="T49" fmla="*/ 123943 h 362"/>
                <a:gd name="T50" fmla="*/ 215566 w 614"/>
                <a:gd name="T51" fmla="*/ 104663 h 362"/>
                <a:gd name="T52" fmla="*/ 214283 w 614"/>
                <a:gd name="T53" fmla="*/ 100876 h 362"/>
                <a:gd name="T54" fmla="*/ 218988 w 614"/>
                <a:gd name="T55" fmla="*/ 99843 h 3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14"/>
                <a:gd name="T85" fmla="*/ 0 h 362"/>
                <a:gd name="T86" fmla="*/ 614 w 614"/>
                <a:gd name="T87" fmla="*/ 362 h 3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14" h="362">
                  <a:moveTo>
                    <a:pt x="14" y="2"/>
                  </a:moveTo>
                  <a:lnTo>
                    <a:pt x="111" y="58"/>
                  </a:lnTo>
                  <a:cubicBezTo>
                    <a:pt x="114" y="60"/>
                    <a:pt x="116" y="65"/>
                    <a:pt x="114" y="69"/>
                  </a:cubicBezTo>
                  <a:cubicBezTo>
                    <a:pt x="111" y="73"/>
                    <a:pt x="106" y="74"/>
                    <a:pt x="103" y="72"/>
                  </a:cubicBezTo>
                  <a:lnTo>
                    <a:pt x="6" y="16"/>
                  </a:lnTo>
                  <a:cubicBezTo>
                    <a:pt x="2" y="14"/>
                    <a:pt x="0" y="9"/>
                    <a:pt x="3" y="5"/>
                  </a:cubicBezTo>
                  <a:cubicBezTo>
                    <a:pt x="5" y="1"/>
                    <a:pt x="10" y="0"/>
                    <a:pt x="14" y="2"/>
                  </a:cubicBezTo>
                  <a:close/>
                  <a:moveTo>
                    <a:pt x="180" y="98"/>
                  </a:moveTo>
                  <a:lnTo>
                    <a:pt x="277" y="154"/>
                  </a:lnTo>
                  <a:cubicBezTo>
                    <a:pt x="281" y="156"/>
                    <a:pt x="282" y="161"/>
                    <a:pt x="280" y="165"/>
                  </a:cubicBezTo>
                  <a:cubicBezTo>
                    <a:pt x="278" y="169"/>
                    <a:pt x="273" y="170"/>
                    <a:pt x="269" y="168"/>
                  </a:cubicBezTo>
                  <a:lnTo>
                    <a:pt x="172" y="112"/>
                  </a:lnTo>
                  <a:cubicBezTo>
                    <a:pt x="168" y="110"/>
                    <a:pt x="167" y="105"/>
                    <a:pt x="169" y="101"/>
                  </a:cubicBezTo>
                  <a:cubicBezTo>
                    <a:pt x="171" y="97"/>
                    <a:pt x="176" y="96"/>
                    <a:pt x="180" y="98"/>
                  </a:cubicBezTo>
                  <a:close/>
                  <a:moveTo>
                    <a:pt x="346" y="194"/>
                  </a:moveTo>
                  <a:lnTo>
                    <a:pt x="443" y="250"/>
                  </a:lnTo>
                  <a:cubicBezTo>
                    <a:pt x="447" y="252"/>
                    <a:pt x="448" y="257"/>
                    <a:pt x="446" y="261"/>
                  </a:cubicBezTo>
                  <a:cubicBezTo>
                    <a:pt x="444" y="265"/>
                    <a:pt x="439" y="266"/>
                    <a:pt x="435" y="264"/>
                  </a:cubicBezTo>
                  <a:lnTo>
                    <a:pt x="338" y="208"/>
                  </a:lnTo>
                  <a:cubicBezTo>
                    <a:pt x="334" y="206"/>
                    <a:pt x="333" y="201"/>
                    <a:pt x="335" y="197"/>
                  </a:cubicBezTo>
                  <a:cubicBezTo>
                    <a:pt x="337" y="193"/>
                    <a:pt x="342" y="192"/>
                    <a:pt x="346" y="194"/>
                  </a:cubicBezTo>
                  <a:close/>
                  <a:moveTo>
                    <a:pt x="512" y="290"/>
                  </a:moveTo>
                  <a:lnTo>
                    <a:pt x="609" y="346"/>
                  </a:lnTo>
                  <a:cubicBezTo>
                    <a:pt x="613" y="348"/>
                    <a:pt x="614" y="353"/>
                    <a:pt x="612" y="357"/>
                  </a:cubicBezTo>
                  <a:cubicBezTo>
                    <a:pt x="610" y="361"/>
                    <a:pt x="605" y="362"/>
                    <a:pt x="601" y="360"/>
                  </a:cubicBezTo>
                  <a:lnTo>
                    <a:pt x="504" y="304"/>
                  </a:lnTo>
                  <a:cubicBezTo>
                    <a:pt x="501" y="302"/>
                    <a:pt x="499" y="297"/>
                    <a:pt x="501" y="293"/>
                  </a:cubicBezTo>
                  <a:cubicBezTo>
                    <a:pt x="504" y="289"/>
                    <a:pt x="509" y="288"/>
                    <a:pt x="512" y="290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97" name="Freeform 94"/>
            <p:cNvSpPr>
              <a:spLocks/>
            </p:cNvSpPr>
            <p:nvPr/>
          </p:nvSpPr>
          <p:spPr bwMode="auto">
            <a:xfrm>
              <a:off x="902" y="1731"/>
              <a:ext cx="67" cy="52"/>
            </a:xfrm>
            <a:custGeom>
              <a:avLst/>
              <a:gdLst>
                <a:gd name="T0" fmla="*/ 65613 w 154"/>
                <a:gd name="T1" fmla="*/ 44795 h 129"/>
                <a:gd name="T2" fmla="*/ 0 w 154"/>
                <a:gd name="T3" fmla="*/ 41669 h 129"/>
                <a:gd name="T4" fmla="*/ 29398 w 154"/>
                <a:gd name="T5" fmla="*/ 0 h 129"/>
                <a:gd name="T6" fmla="*/ 65613 w 154"/>
                <a:gd name="T7" fmla="*/ 44795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"/>
                <a:gd name="T13" fmla="*/ 0 h 129"/>
                <a:gd name="T14" fmla="*/ 154 w 154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" h="129">
                  <a:moveTo>
                    <a:pt x="154" y="129"/>
                  </a:moveTo>
                  <a:lnTo>
                    <a:pt x="0" y="120"/>
                  </a:lnTo>
                  <a:cubicBezTo>
                    <a:pt x="41" y="93"/>
                    <a:pt x="66" y="49"/>
                    <a:pt x="69" y="0"/>
                  </a:cubicBezTo>
                  <a:lnTo>
                    <a:pt x="154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98" name="Rectangle 95"/>
            <p:cNvSpPr>
              <a:spLocks noChangeArrowheads="1"/>
            </p:cNvSpPr>
            <p:nvPr/>
          </p:nvSpPr>
          <p:spPr bwMode="auto">
            <a:xfrm>
              <a:off x="3288" y="1490"/>
              <a:ext cx="78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400" b="0" u="none">
                  <a:solidFill>
                    <a:srgbClr val="1A3868"/>
                  </a:solidFill>
                </a:rPr>
                <a:t>发送窗口右边界</a:t>
              </a:r>
            </a:p>
          </p:txBody>
        </p:sp>
        <p:sp>
          <p:nvSpPr>
            <p:cNvPr id="47199" name="Rectangle 96"/>
            <p:cNvSpPr>
              <a:spLocks noChangeArrowheads="1"/>
            </p:cNvSpPr>
            <p:nvPr/>
          </p:nvSpPr>
          <p:spPr bwMode="auto">
            <a:xfrm>
              <a:off x="139" y="1474"/>
              <a:ext cx="78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400" b="0" u="none">
                  <a:solidFill>
                    <a:srgbClr val="1A3868"/>
                  </a:solidFill>
                </a:rPr>
                <a:t>发送窗口左边界</a:t>
              </a:r>
            </a:p>
          </p:txBody>
        </p:sp>
        <p:sp>
          <p:nvSpPr>
            <p:cNvPr id="47200" name="Rectangle 97"/>
            <p:cNvSpPr>
              <a:spLocks noChangeArrowheads="1"/>
            </p:cNvSpPr>
            <p:nvPr/>
          </p:nvSpPr>
          <p:spPr bwMode="auto">
            <a:xfrm>
              <a:off x="1553" y="2491"/>
              <a:ext cx="11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800" u="none">
                  <a:solidFill>
                    <a:srgbClr val="C00000"/>
                  </a:solidFill>
                </a:rPr>
                <a:t>发送窗口</a:t>
              </a:r>
              <a:r>
                <a:rPr lang="zh-CN" altLang="en-US" sz="1800" b="0" u="none">
                  <a:solidFill>
                    <a:srgbClr val="1A3868"/>
                  </a:solidFill>
                </a:rPr>
                <a:t>，</a:t>
              </a:r>
              <a:r>
                <a:rPr lang="en-US" altLang="zh-CN" sz="1800" b="0" u="none">
                  <a:solidFill>
                    <a:srgbClr val="1A3868"/>
                  </a:solidFill>
                </a:rPr>
                <a:t>15</a:t>
              </a:r>
              <a:r>
                <a:rPr lang="zh-CN" altLang="en-US" sz="1800" b="0" u="none">
                  <a:solidFill>
                    <a:srgbClr val="1A3868"/>
                  </a:solidFill>
                </a:rPr>
                <a:t>字节</a:t>
              </a:r>
            </a:p>
          </p:txBody>
        </p:sp>
        <p:sp>
          <p:nvSpPr>
            <p:cNvPr id="47201" name="Rectangle 98"/>
            <p:cNvSpPr>
              <a:spLocks noChangeArrowheads="1"/>
            </p:cNvSpPr>
            <p:nvPr/>
          </p:nvSpPr>
          <p:spPr bwMode="auto">
            <a:xfrm>
              <a:off x="1033" y="1172"/>
              <a:ext cx="2130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800" b="0" u="none" dirty="0" smtClean="0">
                  <a:solidFill>
                    <a:srgbClr val="1A3868"/>
                  </a:solidFill>
                </a:rPr>
                <a:t>已发送</a:t>
              </a:r>
              <a:r>
                <a:rPr lang="zh-CN" altLang="en-US" sz="1800" b="0" u="none" dirty="0">
                  <a:solidFill>
                    <a:srgbClr val="1A3868"/>
                  </a:solidFill>
                </a:rPr>
                <a:t>窗口已全部用完，</a:t>
              </a:r>
            </a:p>
            <a:p>
              <a:pPr algn="ctr" eaLnBrk="0" hangingPunct="0"/>
              <a:r>
                <a:rPr lang="zh-CN" altLang="en-US" sz="1800" b="0" u="none" dirty="0">
                  <a:solidFill>
                    <a:srgbClr val="1A3868"/>
                  </a:solidFill>
                </a:rPr>
                <a:t>可用窗口（第</a:t>
              </a:r>
              <a:r>
                <a:rPr lang="en-US" altLang="zh-CN" sz="1800" b="0" u="none" dirty="0">
                  <a:solidFill>
                    <a:srgbClr val="1A3868"/>
                  </a:solidFill>
                </a:rPr>
                <a:t>3</a:t>
              </a:r>
              <a:r>
                <a:rPr lang="zh-CN" altLang="en-US" sz="1800" b="0" u="none" dirty="0">
                  <a:solidFill>
                    <a:srgbClr val="1A3868"/>
                  </a:solidFill>
                </a:rPr>
                <a:t>类）字节数为</a:t>
              </a:r>
              <a:r>
                <a:rPr lang="en-US" altLang="zh-CN" sz="1800" b="0" u="none" dirty="0">
                  <a:solidFill>
                    <a:srgbClr val="1A3868"/>
                  </a:solidFill>
                </a:rPr>
                <a:t>0</a:t>
              </a:r>
            </a:p>
          </p:txBody>
        </p:sp>
        <p:sp>
          <p:nvSpPr>
            <p:cNvPr id="47202" name="Rectangle 99"/>
            <p:cNvSpPr>
              <a:spLocks noChangeArrowheads="1"/>
            </p:cNvSpPr>
            <p:nvPr/>
          </p:nvSpPr>
          <p:spPr bwMode="auto">
            <a:xfrm>
              <a:off x="1994" y="2090"/>
              <a:ext cx="28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400" b="0" u="none">
                  <a:solidFill>
                    <a:srgbClr val="000000"/>
                  </a:solidFill>
                </a:rPr>
                <a:t>第</a:t>
              </a:r>
              <a:r>
                <a:rPr lang="en-US" altLang="zh-CN" sz="1400" b="0" u="none">
                  <a:solidFill>
                    <a:srgbClr val="000000"/>
                  </a:solidFill>
                </a:rPr>
                <a:t>2</a:t>
              </a:r>
              <a:r>
                <a:rPr lang="zh-CN" altLang="en-US" sz="1400" b="0" u="none">
                  <a:solidFill>
                    <a:srgbClr val="000000"/>
                  </a:solidFill>
                </a:rPr>
                <a:t>类</a:t>
              </a:r>
              <a:endParaRPr lang="zh-CN" altLang="en-US" sz="3200" b="0"/>
            </a:p>
          </p:txBody>
        </p:sp>
        <p:sp>
          <p:nvSpPr>
            <p:cNvPr id="47203" name="Rectangle 100"/>
            <p:cNvSpPr>
              <a:spLocks noChangeArrowheads="1"/>
            </p:cNvSpPr>
            <p:nvPr/>
          </p:nvSpPr>
          <p:spPr bwMode="auto">
            <a:xfrm>
              <a:off x="3595" y="2082"/>
              <a:ext cx="28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400" b="0" u="none">
                  <a:solidFill>
                    <a:srgbClr val="000000"/>
                  </a:solidFill>
                </a:rPr>
                <a:t>第</a:t>
              </a:r>
              <a:r>
                <a:rPr lang="en-US" altLang="zh-CN" sz="1400" b="0" u="none">
                  <a:solidFill>
                    <a:srgbClr val="000000"/>
                  </a:solidFill>
                </a:rPr>
                <a:t>1</a:t>
              </a:r>
              <a:r>
                <a:rPr lang="zh-CN" altLang="en-US" sz="1400" b="0" u="none">
                  <a:solidFill>
                    <a:srgbClr val="000000"/>
                  </a:solidFill>
                </a:rPr>
                <a:t>类</a:t>
              </a:r>
              <a:endParaRPr lang="zh-CN" altLang="en-US" sz="3200" b="0"/>
            </a:p>
          </p:txBody>
        </p:sp>
        <p:sp>
          <p:nvSpPr>
            <p:cNvPr id="47204" name="Rectangle 101"/>
            <p:cNvSpPr>
              <a:spLocks noChangeArrowheads="1"/>
            </p:cNvSpPr>
            <p:nvPr/>
          </p:nvSpPr>
          <p:spPr bwMode="auto">
            <a:xfrm>
              <a:off x="489" y="2059"/>
              <a:ext cx="28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400" b="0" u="none">
                  <a:solidFill>
                    <a:srgbClr val="000000"/>
                  </a:solidFill>
                </a:rPr>
                <a:t>第</a:t>
              </a:r>
              <a:r>
                <a:rPr lang="en-US" altLang="zh-CN" sz="1400" b="0" u="none">
                  <a:solidFill>
                    <a:srgbClr val="000000"/>
                  </a:solidFill>
                </a:rPr>
                <a:t>4</a:t>
              </a:r>
              <a:r>
                <a:rPr lang="zh-CN" altLang="en-US" sz="1400" b="0" u="none">
                  <a:solidFill>
                    <a:srgbClr val="000000"/>
                  </a:solidFill>
                </a:rPr>
                <a:t>类</a:t>
              </a:r>
              <a:endParaRPr lang="zh-CN" altLang="en-US" sz="3200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/>
          </p:cNvSpPr>
          <p:nvPr/>
        </p:nvSpPr>
        <p:spPr bwMode="auto">
          <a:xfrm>
            <a:off x="435004" y="858032"/>
            <a:ext cx="83518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000" u="none" dirty="0" smtClean="0">
                <a:solidFill>
                  <a:srgbClr val="1A3868"/>
                </a:solidFill>
              </a:rPr>
              <a:t>2. </a:t>
            </a:r>
            <a:r>
              <a:rPr lang="zh-CN" altLang="en-US" sz="2000" b="0" u="none" dirty="0" smtClean="0">
                <a:solidFill>
                  <a:srgbClr val="1A3868"/>
                </a:solidFill>
              </a:rPr>
              <a:t>处理</a:t>
            </a:r>
            <a:r>
              <a:rPr lang="zh-CN" altLang="en-US" sz="2000" b="0" u="none" dirty="0">
                <a:solidFill>
                  <a:srgbClr val="1A3868"/>
                </a:solidFill>
              </a:rPr>
              <a:t>确认并滑动发送窗口</a:t>
            </a:r>
          </a:p>
        </p:txBody>
      </p:sp>
      <p:grpSp>
        <p:nvGrpSpPr>
          <p:cNvPr id="48131" name="Group 122"/>
          <p:cNvGrpSpPr>
            <a:grpSpLocks/>
          </p:cNvGrpSpPr>
          <p:nvPr/>
        </p:nvGrpSpPr>
        <p:grpSpPr bwMode="auto">
          <a:xfrm>
            <a:off x="355602" y="1715288"/>
            <a:ext cx="6002348" cy="1842304"/>
            <a:chOff x="44" y="1076"/>
            <a:chExt cx="4151" cy="1531"/>
          </a:xfrm>
        </p:grpSpPr>
        <p:sp>
          <p:nvSpPr>
            <p:cNvPr id="48132" name="AutoShape 5"/>
            <p:cNvSpPr>
              <a:spLocks noChangeAspect="1" noChangeArrowheads="1" noTextEdit="1"/>
            </p:cNvSpPr>
            <p:nvPr/>
          </p:nvSpPr>
          <p:spPr bwMode="auto">
            <a:xfrm>
              <a:off x="44" y="1167"/>
              <a:ext cx="4151" cy="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3" name="Rectangle 6"/>
            <p:cNvSpPr>
              <a:spLocks noChangeArrowheads="1"/>
            </p:cNvSpPr>
            <p:nvPr/>
          </p:nvSpPr>
          <p:spPr bwMode="auto">
            <a:xfrm>
              <a:off x="58" y="1604"/>
              <a:ext cx="857" cy="540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4" name="Rectangle 7"/>
            <p:cNvSpPr>
              <a:spLocks noChangeArrowheads="1"/>
            </p:cNvSpPr>
            <p:nvPr/>
          </p:nvSpPr>
          <p:spPr bwMode="auto">
            <a:xfrm>
              <a:off x="58" y="1604"/>
              <a:ext cx="857" cy="54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5" name="Rectangle 8"/>
            <p:cNvSpPr>
              <a:spLocks noChangeArrowheads="1"/>
            </p:cNvSpPr>
            <p:nvPr/>
          </p:nvSpPr>
          <p:spPr bwMode="auto">
            <a:xfrm>
              <a:off x="915" y="1604"/>
              <a:ext cx="2409" cy="540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6" name="Rectangle 9"/>
            <p:cNvSpPr>
              <a:spLocks noChangeArrowheads="1"/>
            </p:cNvSpPr>
            <p:nvPr/>
          </p:nvSpPr>
          <p:spPr bwMode="auto">
            <a:xfrm>
              <a:off x="915" y="1604"/>
              <a:ext cx="2409" cy="54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7" name="Rectangle 10"/>
            <p:cNvSpPr>
              <a:spLocks noChangeArrowheads="1"/>
            </p:cNvSpPr>
            <p:nvPr/>
          </p:nvSpPr>
          <p:spPr bwMode="auto">
            <a:xfrm>
              <a:off x="3324" y="1604"/>
              <a:ext cx="857" cy="540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8" name="Rectangle 11"/>
            <p:cNvSpPr>
              <a:spLocks noChangeArrowheads="1"/>
            </p:cNvSpPr>
            <p:nvPr/>
          </p:nvSpPr>
          <p:spPr bwMode="auto">
            <a:xfrm>
              <a:off x="3324" y="1604"/>
              <a:ext cx="857" cy="54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9" name="Rectangle 12"/>
            <p:cNvSpPr>
              <a:spLocks noChangeArrowheads="1"/>
            </p:cNvSpPr>
            <p:nvPr/>
          </p:nvSpPr>
          <p:spPr bwMode="auto">
            <a:xfrm>
              <a:off x="3646" y="1701"/>
              <a:ext cx="161" cy="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0" name="Rectangle 13"/>
            <p:cNvSpPr>
              <a:spLocks noChangeArrowheads="1"/>
            </p:cNvSpPr>
            <p:nvPr/>
          </p:nvSpPr>
          <p:spPr bwMode="auto">
            <a:xfrm>
              <a:off x="3646" y="1701"/>
              <a:ext cx="161" cy="1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1" name="Rectangle 14"/>
            <p:cNvSpPr>
              <a:spLocks noChangeArrowheads="1"/>
            </p:cNvSpPr>
            <p:nvPr/>
          </p:nvSpPr>
          <p:spPr bwMode="auto">
            <a:xfrm>
              <a:off x="3485" y="1701"/>
              <a:ext cx="161" cy="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2" name="Rectangle 15"/>
            <p:cNvSpPr>
              <a:spLocks noChangeArrowheads="1"/>
            </p:cNvSpPr>
            <p:nvPr/>
          </p:nvSpPr>
          <p:spPr bwMode="auto">
            <a:xfrm>
              <a:off x="3485" y="1701"/>
              <a:ext cx="161" cy="1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3" name="Rectangle 16"/>
            <p:cNvSpPr>
              <a:spLocks noChangeArrowheads="1"/>
            </p:cNvSpPr>
            <p:nvPr/>
          </p:nvSpPr>
          <p:spPr bwMode="auto">
            <a:xfrm>
              <a:off x="3527" y="1746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24</a:t>
              </a:r>
              <a:endParaRPr lang="en-US" altLang="zh-CN"/>
            </a:p>
          </p:txBody>
        </p:sp>
        <p:sp>
          <p:nvSpPr>
            <p:cNvPr id="48144" name="Rectangle 17"/>
            <p:cNvSpPr>
              <a:spLocks noChangeArrowheads="1"/>
            </p:cNvSpPr>
            <p:nvPr/>
          </p:nvSpPr>
          <p:spPr bwMode="auto">
            <a:xfrm>
              <a:off x="3690" y="1746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23</a:t>
              </a:r>
              <a:endParaRPr lang="en-US" altLang="zh-CN"/>
            </a:p>
          </p:txBody>
        </p:sp>
        <p:sp>
          <p:nvSpPr>
            <p:cNvPr id="48145" name="Rectangle 18"/>
            <p:cNvSpPr>
              <a:spLocks noChangeArrowheads="1"/>
            </p:cNvSpPr>
            <p:nvPr/>
          </p:nvSpPr>
          <p:spPr bwMode="auto">
            <a:xfrm>
              <a:off x="3807" y="1701"/>
              <a:ext cx="160" cy="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6" name="Rectangle 19"/>
            <p:cNvSpPr>
              <a:spLocks noChangeArrowheads="1"/>
            </p:cNvSpPr>
            <p:nvPr/>
          </p:nvSpPr>
          <p:spPr bwMode="auto">
            <a:xfrm>
              <a:off x="3807" y="1701"/>
              <a:ext cx="160" cy="1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7" name="Rectangle 20"/>
            <p:cNvSpPr>
              <a:spLocks noChangeArrowheads="1"/>
            </p:cNvSpPr>
            <p:nvPr/>
          </p:nvSpPr>
          <p:spPr bwMode="auto">
            <a:xfrm>
              <a:off x="3852" y="1746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22</a:t>
              </a:r>
              <a:endParaRPr lang="en-US" altLang="zh-CN"/>
            </a:p>
          </p:txBody>
        </p:sp>
        <p:sp>
          <p:nvSpPr>
            <p:cNvPr id="48148" name="Rectangle 21"/>
            <p:cNvSpPr>
              <a:spLocks noChangeArrowheads="1"/>
            </p:cNvSpPr>
            <p:nvPr/>
          </p:nvSpPr>
          <p:spPr bwMode="auto">
            <a:xfrm>
              <a:off x="3324" y="1701"/>
              <a:ext cx="161" cy="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9" name="Rectangle 22"/>
            <p:cNvSpPr>
              <a:spLocks noChangeArrowheads="1"/>
            </p:cNvSpPr>
            <p:nvPr/>
          </p:nvSpPr>
          <p:spPr bwMode="auto">
            <a:xfrm>
              <a:off x="3324" y="1701"/>
              <a:ext cx="161" cy="1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0" name="Rectangle 23"/>
            <p:cNvSpPr>
              <a:spLocks noChangeArrowheads="1"/>
            </p:cNvSpPr>
            <p:nvPr/>
          </p:nvSpPr>
          <p:spPr bwMode="auto">
            <a:xfrm>
              <a:off x="3364" y="1746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25</a:t>
              </a:r>
              <a:endParaRPr lang="en-US" altLang="zh-CN"/>
            </a:p>
          </p:txBody>
        </p:sp>
        <p:sp>
          <p:nvSpPr>
            <p:cNvPr id="48151" name="Rectangle 24"/>
            <p:cNvSpPr>
              <a:spLocks noChangeArrowheads="1"/>
            </p:cNvSpPr>
            <p:nvPr/>
          </p:nvSpPr>
          <p:spPr bwMode="auto">
            <a:xfrm>
              <a:off x="3003" y="1701"/>
              <a:ext cx="161" cy="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2" name="Rectangle 25"/>
            <p:cNvSpPr>
              <a:spLocks noChangeArrowheads="1"/>
            </p:cNvSpPr>
            <p:nvPr/>
          </p:nvSpPr>
          <p:spPr bwMode="auto">
            <a:xfrm>
              <a:off x="3003" y="1701"/>
              <a:ext cx="161" cy="1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3" name="Rectangle 26"/>
            <p:cNvSpPr>
              <a:spLocks noChangeArrowheads="1"/>
            </p:cNvSpPr>
            <p:nvPr/>
          </p:nvSpPr>
          <p:spPr bwMode="auto">
            <a:xfrm>
              <a:off x="2842" y="1701"/>
              <a:ext cx="161" cy="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4" name="Rectangle 27"/>
            <p:cNvSpPr>
              <a:spLocks noChangeArrowheads="1"/>
            </p:cNvSpPr>
            <p:nvPr/>
          </p:nvSpPr>
          <p:spPr bwMode="auto">
            <a:xfrm>
              <a:off x="2842" y="1701"/>
              <a:ext cx="161" cy="1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5" name="Rectangle 28"/>
            <p:cNvSpPr>
              <a:spLocks noChangeArrowheads="1"/>
            </p:cNvSpPr>
            <p:nvPr/>
          </p:nvSpPr>
          <p:spPr bwMode="auto">
            <a:xfrm>
              <a:off x="2882" y="1746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28</a:t>
              </a:r>
              <a:endParaRPr lang="en-US" altLang="zh-CN"/>
            </a:p>
          </p:txBody>
        </p:sp>
        <p:sp>
          <p:nvSpPr>
            <p:cNvPr id="48156" name="Rectangle 29"/>
            <p:cNvSpPr>
              <a:spLocks noChangeArrowheads="1"/>
            </p:cNvSpPr>
            <p:nvPr/>
          </p:nvSpPr>
          <p:spPr bwMode="auto">
            <a:xfrm>
              <a:off x="3053" y="1746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27</a:t>
              </a:r>
              <a:endParaRPr lang="en-US" altLang="zh-CN"/>
            </a:p>
          </p:txBody>
        </p:sp>
        <p:sp>
          <p:nvSpPr>
            <p:cNvPr id="48157" name="Rectangle 30"/>
            <p:cNvSpPr>
              <a:spLocks noChangeArrowheads="1"/>
            </p:cNvSpPr>
            <p:nvPr/>
          </p:nvSpPr>
          <p:spPr bwMode="auto">
            <a:xfrm>
              <a:off x="3164" y="1701"/>
              <a:ext cx="160" cy="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8" name="Rectangle 31"/>
            <p:cNvSpPr>
              <a:spLocks noChangeArrowheads="1"/>
            </p:cNvSpPr>
            <p:nvPr/>
          </p:nvSpPr>
          <p:spPr bwMode="auto">
            <a:xfrm>
              <a:off x="3164" y="1701"/>
              <a:ext cx="160" cy="1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9" name="Rectangle 32"/>
            <p:cNvSpPr>
              <a:spLocks noChangeArrowheads="1"/>
            </p:cNvSpPr>
            <p:nvPr/>
          </p:nvSpPr>
          <p:spPr bwMode="auto">
            <a:xfrm>
              <a:off x="3209" y="1746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26</a:t>
              </a:r>
              <a:endParaRPr lang="en-US" altLang="zh-CN"/>
            </a:p>
          </p:txBody>
        </p:sp>
        <p:sp>
          <p:nvSpPr>
            <p:cNvPr id="48160" name="Rectangle 33"/>
            <p:cNvSpPr>
              <a:spLocks noChangeArrowheads="1"/>
            </p:cNvSpPr>
            <p:nvPr/>
          </p:nvSpPr>
          <p:spPr bwMode="auto">
            <a:xfrm>
              <a:off x="2682" y="1701"/>
              <a:ext cx="160" cy="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1" name="Rectangle 34"/>
            <p:cNvSpPr>
              <a:spLocks noChangeArrowheads="1"/>
            </p:cNvSpPr>
            <p:nvPr/>
          </p:nvSpPr>
          <p:spPr bwMode="auto">
            <a:xfrm>
              <a:off x="2682" y="1701"/>
              <a:ext cx="160" cy="1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2" name="Rectangle 35"/>
            <p:cNvSpPr>
              <a:spLocks noChangeArrowheads="1"/>
            </p:cNvSpPr>
            <p:nvPr/>
          </p:nvSpPr>
          <p:spPr bwMode="auto">
            <a:xfrm>
              <a:off x="2727" y="1746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29</a:t>
              </a:r>
              <a:endParaRPr lang="en-US" altLang="zh-CN"/>
            </a:p>
          </p:txBody>
        </p:sp>
        <p:sp>
          <p:nvSpPr>
            <p:cNvPr id="48163" name="Rectangle 36"/>
            <p:cNvSpPr>
              <a:spLocks noChangeArrowheads="1"/>
            </p:cNvSpPr>
            <p:nvPr/>
          </p:nvSpPr>
          <p:spPr bwMode="auto">
            <a:xfrm>
              <a:off x="2361" y="1701"/>
              <a:ext cx="161" cy="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4" name="Rectangle 37"/>
            <p:cNvSpPr>
              <a:spLocks noChangeArrowheads="1"/>
            </p:cNvSpPr>
            <p:nvPr/>
          </p:nvSpPr>
          <p:spPr bwMode="auto">
            <a:xfrm>
              <a:off x="2361" y="1701"/>
              <a:ext cx="161" cy="1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5" name="Rectangle 38"/>
            <p:cNvSpPr>
              <a:spLocks noChangeArrowheads="1"/>
            </p:cNvSpPr>
            <p:nvPr/>
          </p:nvSpPr>
          <p:spPr bwMode="auto">
            <a:xfrm>
              <a:off x="2200" y="1701"/>
              <a:ext cx="161" cy="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6" name="Rectangle 39"/>
            <p:cNvSpPr>
              <a:spLocks noChangeArrowheads="1"/>
            </p:cNvSpPr>
            <p:nvPr/>
          </p:nvSpPr>
          <p:spPr bwMode="auto">
            <a:xfrm>
              <a:off x="2200" y="1701"/>
              <a:ext cx="161" cy="1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7" name="Rectangle 40"/>
            <p:cNvSpPr>
              <a:spLocks noChangeArrowheads="1"/>
            </p:cNvSpPr>
            <p:nvPr/>
          </p:nvSpPr>
          <p:spPr bwMode="auto">
            <a:xfrm>
              <a:off x="2245" y="1746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32</a:t>
              </a:r>
              <a:endParaRPr lang="en-US" altLang="zh-CN"/>
            </a:p>
          </p:txBody>
        </p:sp>
        <p:sp>
          <p:nvSpPr>
            <p:cNvPr id="48168" name="Rectangle 41"/>
            <p:cNvSpPr>
              <a:spLocks noChangeArrowheads="1"/>
            </p:cNvSpPr>
            <p:nvPr/>
          </p:nvSpPr>
          <p:spPr bwMode="auto">
            <a:xfrm>
              <a:off x="2408" y="1746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31</a:t>
              </a:r>
              <a:endParaRPr lang="en-US" altLang="zh-CN"/>
            </a:p>
          </p:txBody>
        </p:sp>
        <p:sp>
          <p:nvSpPr>
            <p:cNvPr id="48169" name="Rectangle 42"/>
            <p:cNvSpPr>
              <a:spLocks noChangeArrowheads="1"/>
            </p:cNvSpPr>
            <p:nvPr/>
          </p:nvSpPr>
          <p:spPr bwMode="auto">
            <a:xfrm>
              <a:off x="2522" y="1701"/>
              <a:ext cx="160" cy="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0" name="Rectangle 43"/>
            <p:cNvSpPr>
              <a:spLocks noChangeArrowheads="1"/>
            </p:cNvSpPr>
            <p:nvPr/>
          </p:nvSpPr>
          <p:spPr bwMode="auto">
            <a:xfrm>
              <a:off x="2522" y="1701"/>
              <a:ext cx="160" cy="1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1" name="Rectangle 44"/>
            <p:cNvSpPr>
              <a:spLocks noChangeArrowheads="1"/>
            </p:cNvSpPr>
            <p:nvPr/>
          </p:nvSpPr>
          <p:spPr bwMode="auto">
            <a:xfrm>
              <a:off x="2570" y="1746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30</a:t>
              </a:r>
              <a:endParaRPr lang="en-US" altLang="zh-CN"/>
            </a:p>
          </p:txBody>
        </p:sp>
        <p:sp>
          <p:nvSpPr>
            <p:cNvPr id="48172" name="Rectangle 45"/>
            <p:cNvSpPr>
              <a:spLocks noChangeArrowheads="1"/>
            </p:cNvSpPr>
            <p:nvPr/>
          </p:nvSpPr>
          <p:spPr bwMode="auto">
            <a:xfrm>
              <a:off x="2040" y="1701"/>
              <a:ext cx="160" cy="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3" name="Rectangle 46"/>
            <p:cNvSpPr>
              <a:spLocks noChangeArrowheads="1"/>
            </p:cNvSpPr>
            <p:nvPr/>
          </p:nvSpPr>
          <p:spPr bwMode="auto">
            <a:xfrm>
              <a:off x="2040" y="1701"/>
              <a:ext cx="160" cy="1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4" name="Rectangle 47"/>
            <p:cNvSpPr>
              <a:spLocks noChangeArrowheads="1"/>
            </p:cNvSpPr>
            <p:nvPr/>
          </p:nvSpPr>
          <p:spPr bwMode="auto">
            <a:xfrm>
              <a:off x="2082" y="1746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33</a:t>
              </a:r>
              <a:endParaRPr lang="en-US" altLang="zh-CN"/>
            </a:p>
          </p:txBody>
        </p:sp>
        <p:sp>
          <p:nvSpPr>
            <p:cNvPr id="48175" name="Rectangle 48"/>
            <p:cNvSpPr>
              <a:spLocks noChangeArrowheads="1"/>
            </p:cNvSpPr>
            <p:nvPr/>
          </p:nvSpPr>
          <p:spPr bwMode="auto">
            <a:xfrm>
              <a:off x="1718" y="1701"/>
              <a:ext cx="161" cy="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6" name="Rectangle 49"/>
            <p:cNvSpPr>
              <a:spLocks noChangeArrowheads="1"/>
            </p:cNvSpPr>
            <p:nvPr/>
          </p:nvSpPr>
          <p:spPr bwMode="auto">
            <a:xfrm>
              <a:off x="1718" y="1701"/>
              <a:ext cx="161" cy="1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7" name="Rectangle 50"/>
            <p:cNvSpPr>
              <a:spLocks noChangeArrowheads="1"/>
            </p:cNvSpPr>
            <p:nvPr/>
          </p:nvSpPr>
          <p:spPr bwMode="auto">
            <a:xfrm>
              <a:off x="1557" y="1701"/>
              <a:ext cx="161" cy="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8" name="Rectangle 51"/>
            <p:cNvSpPr>
              <a:spLocks noChangeArrowheads="1"/>
            </p:cNvSpPr>
            <p:nvPr/>
          </p:nvSpPr>
          <p:spPr bwMode="auto">
            <a:xfrm>
              <a:off x="1557" y="1701"/>
              <a:ext cx="161" cy="1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9" name="Rectangle 52"/>
            <p:cNvSpPr>
              <a:spLocks noChangeArrowheads="1"/>
            </p:cNvSpPr>
            <p:nvPr/>
          </p:nvSpPr>
          <p:spPr bwMode="auto">
            <a:xfrm>
              <a:off x="1600" y="1746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36</a:t>
              </a:r>
              <a:endParaRPr lang="en-US" altLang="zh-CN"/>
            </a:p>
          </p:txBody>
        </p:sp>
        <p:sp>
          <p:nvSpPr>
            <p:cNvPr id="48180" name="Rectangle 53"/>
            <p:cNvSpPr>
              <a:spLocks noChangeArrowheads="1"/>
            </p:cNvSpPr>
            <p:nvPr/>
          </p:nvSpPr>
          <p:spPr bwMode="auto">
            <a:xfrm>
              <a:off x="1764" y="1746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35</a:t>
              </a:r>
              <a:endParaRPr lang="en-US" altLang="zh-CN"/>
            </a:p>
          </p:txBody>
        </p:sp>
        <p:sp>
          <p:nvSpPr>
            <p:cNvPr id="48181" name="Rectangle 54"/>
            <p:cNvSpPr>
              <a:spLocks noChangeArrowheads="1"/>
            </p:cNvSpPr>
            <p:nvPr/>
          </p:nvSpPr>
          <p:spPr bwMode="auto">
            <a:xfrm>
              <a:off x="1879" y="1701"/>
              <a:ext cx="161" cy="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2" name="Rectangle 55"/>
            <p:cNvSpPr>
              <a:spLocks noChangeArrowheads="1"/>
            </p:cNvSpPr>
            <p:nvPr/>
          </p:nvSpPr>
          <p:spPr bwMode="auto">
            <a:xfrm>
              <a:off x="1879" y="1701"/>
              <a:ext cx="161" cy="1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3" name="Rectangle 56"/>
            <p:cNvSpPr>
              <a:spLocks noChangeArrowheads="1"/>
            </p:cNvSpPr>
            <p:nvPr/>
          </p:nvSpPr>
          <p:spPr bwMode="auto">
            <a:xfrm>
              <a:off x="1927" y="1746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34</a:t>
              </a:r>
              <a:endParaRPr lang="en-US" altLang="zh-CN"/>
            </a:p>
          </p:txBody>
        </p:sp>
        <p:sp>
          <p:nvSpPr>
            <p:cNvPr id="48184" name="Rectangle 57"/>
            <p:cNvSpPr>
              <a:spLocks noChangeArrowheads="1"/>
            </p:cNvSpPr>
            <p:nvPr/>
          </p:nvSpPr>
          <p:spPr bwMode="auto">
            <a:xfrm>
              <a:off x="1397" y="1701"/>
              <a:ext cx="160" cy="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5" name="Rectangle 58"/>
            <p:cNvSpPr>
              <a:spLocks noChangeArrowheads="1"/>
            </p:cNvSpPr>
            <p:nvPr/>
          </p:nvSpPr>
          <p:spPr bwMode="auto">
            <a:xfrm>
              <a:off x="1397" y="1701"/>
              <a:ext cx="160" cy="1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6" name="Rectangle 59"/>
            <p:cNvSpPr>
              <a:spLocks noChangeArrowheads="1"/>
            </p:cNvSpPr>
            <p:nvPr/>
          </p:nvSpPr>
          <p:spPr bwMode="auto">
            <a:xfrm>
              <a:off x="1438" y="1746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37</a:t>
              </a:r>
              <a:endParaRPr lang="en-US" altLang="zh-CN"/>
            </a:p>
          </p:txBody>
        </p:sp>
        <p:sp>
          <p:nvSpPr>
            <p:cNvPr id="48187" name="Rectangle 60"/>
            <p:cNvSpPr>
              <a:spLocks noChangeArrowheads="1"/>
            </p:cNvSpPr>
            <p:nvPr/>
          </p:nvSpPr>
          <p:spPr bwMode="auto">
            <a:xfrm>
              <a:off x="1075" y="1701"/>
              <a:ext cx="161" cy="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8" name="Rectangle 61"/>
            <p:cNvSpPr>
              <a:spLocks noChangeArrowheads="1"/>
            </p:cNvSpPr>
            <p:nvPr/>
          </p:nvSpPr>
          <p:spPr bwMode="auto">
            <a:xfrm>
              <a:off x="1075" y="1701"/>
              <a:ext cx="161" cy="1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9" name="Rectangle 62"/>
            <p:cNvSpPr>
              <a:spLocks noChangeArrowheads="1"/>
            </p:cNvSpPr>
            <p:nvPr/>
          </p:nvSpPr>
          <p:spPr bwMode="auto">
            <a:xfrm>
              <a:off x="915" y="1701"/>
              <a:ext cx="160" cy="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0" name="Rectangle 63"/>
            <p:cNvSpPr>
              <a:spLocks noChangeArrowheads="1"/>
            </p:cNvSpPr>
            <p:nvPr/>
          </p:nvSpPr>
          <p:spPr bwMode="auto">
            <a:xfrm>
              <a:off x="915" y="1701"/>
              <a:ext cx="160" cy="1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1" name="Rectangle 64"/>
            <p:cNvSpPr>
              <a:spLocks noChangeArrowheads="1"/>
            </p:cNvSpPr>
            <p:nvPr/>
          </p:nvSpPr>
          <p:spPr bwMode="auto">
            <a:xfrm>
              <a:off x="955" y="1746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40</a:t>
              </a:r>
              <a:endParaRPr lang="en-US" altLang="zh-CN"/>
            </a:p>
          </p:txBody>
        </p:sp>
        <p:sp>
          <p:nvSpPr>
            <p:cNvPr id="48192" name="Rectangle 65"/>
            <p:cNvSpPr>
              <a:spLocks noChangeArrowheads="1"/>
            </p:cNvSpPr>
            <p:nvPr/>
          </p:nvSpPr>
          <p:spPr bwMode="auto">
            <a:xfrm>
              <a:off x="1126" y="1746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39</a:t>
              </a:r>
              <a:endParaRPr lang="en-US" altLang="zh-CN"/>
            </a:p>
          </p:txBody>
        </p:sp>
        <p:sp>
          <p:nvSpPr>
            <p:cNvPr id="48193" name="Rectangle 66"/>
            <p:cNvSpPr>
              <a:spLocks noChangeArrowheads="1"/>
            </p:cNvSpPr>
            <p:nvPr/>
          </p:nvSpPr>
          <p:spPr bwMode="auto">
            <a:xfrm>
              <a:off x="1236" y="1701"/>
              <a:ext cx="161" cy="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4" name="Rectangle 67"/>
            <p:cNvSpPr>
              <a:spLocks noChangeArrowheads="1"/>
            </p:cNvSpPr>
            <p:nvPr/>
          </p:nvSpPr>
          <p:spPr bwMode="auto">
            <a:xfrm>
              <a:off x="1236" y="1701"/>
              <a:ext cx="161" cy="1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5" name="Rectangle 68"/>
            <p:cNvSpPr>
              <a:spLocks noChangeArrowheads="1"/>
            </p:cNvSpPr>
            <p:nvPr/>
          </p:nvSpPr>
          <p:spPr bwMode="auto">
            <a:xfrm>
              <a:off x="1281" y="1746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38</a:t>
              </a:r>
              <a:endParaRPr lang="en-US" altLang="zh-CN"/>
            </a:p>
          </p:txBody>
        </p:sp>
        <p:sp>
          <p:nvSpPr>
            <p:cNvPr id="48196" name="Rectangle 69"/>
            <p:cNvSpPr>
              <a:spLocks noChangeArrowheads="1"/>
            </p:cNvSpPr>
            <p:nvPr/>
          </p:nvSpPr>
          <p:spPr bwMode="auto">
            <a:xfrm>
              <a:off x="754" y="1701"/>
              <a:ext cx="161" cy="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7" name="Rectangle 70"/>
            <p:cNvSpPr>
              <a:spLocks noChangeArrowheads="1"/>
            </p:cNvSpPr>
            <p:nvPr/>
          </p:nvSpPr>
          <p:spPr bwMode="auto">
            <a:xfrm>
              <a:off x="754" y="1701"/>
              <a:ext cx="161" cy="1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8" name="Rectangle 71"/>
            <p:cNvSpPr>
              <a:spLocks noChangeArrowheads="1"/>
            </p:cNvSpPr>
            <p:nvPr/>
          </p:nvSpPr>
          <p:spPr bwMode="auto">
            <a:xfrm>
              <a:off x="800" y="1746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41</a:t>
              </a:r>
              <a:endParaRPr lang="en-US" altLang="zh-CN"/>
            </a:p>
          </p:txBody>
        </p:sp>
        <p:sp>
          <p:nvSpPr>
            <p:cNvPr id="48199" name="Rectangle 72"/>
            <p:cNvSpPr>
              <a:spLocks noChangeArrowheads="1"/>
            </p:cNvSpPr>
            <p:nvPr/>
          </p:nvSpPr>
          <p:spPr bwMode="auto">
            <a:xfrm>
              <a:off x="433" y="1701"/>
              <a:ext cx="161" cy="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0" name="Rectangle 73"/>
            <p:cNvSpPr>
              <a:spLocks noChangeArrowheads="1"/>
            </p:cNvSpPr>
            <p:nvPr/>
          </p:nvSpPr>
          <p:spPr bwMode="auto">
            <a:xfrm>
              <a:off x="433" y="1701"/>
              <a:ext cx="161" cy="1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1" name="Rectangle 74"/>
            <p:cNvSpPr>
              <a:spLocks noChangeArrowheads="1"/>
            </p:cNvSpPr>
            <p:nvPr/>
          </p:nvSpPr>
          <p:spPr bwMode="auto">
            <a:xfrm>
              <a:off x="272" y="1701"/>
              <a:ext cx="161" cy="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2" name="Rectangle 75"/>
            <p:cNvSpPr>
              <a:spLocks noChangeArrowheads="1"/>
            </p:cNvSpPr>
            <p:nvPr/>
          </p:nvSpPr>
          <p:spPr bwMode="auto">
            <a:xfrm>
              <a:off x="272" y="1701"/>
              <a:ext cx="161" cy="1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3" name="Rectangle 76"/>
            <p:cNvSpPr>
              <a:spLocks noChangeArrowheads="1"/>
            </p:cNvSpPr>
            <p:nvPr/>
          </p:nvSpPr>
          <p:spPr bwMode="auto">
            <a:xfrm>
              <a:off x="318" y="1746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44</a:t>
              </a:r>
              <a:endParaRPr lang="en-US" altLang="zh-CN"/>
            </a:p>
          </p:txBody>
        </p:sp>
        <p:sp>
          <p:nvSpPr>
            <p:cNvPr id="48204" name="Rectangle 77"/>
            <p:cNvSpPr>
              <a:spLocks noChangeArrowheads="1"/>
            </p:cNvSpPr>
            <p:nvPr/>
          </p:nvSpPr>
          <p:spPr bwMode="auto">
            <a:xfrm>
              <a:off x="482" y="1746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43</a:t>
              </a:r>
              <a:endParaRPr lang="en-US" altLang="zh-CN"/>
            </a:p>
          </p:txBody>
        </p:sp>
        <p:sp>
          <p:nvSpPr>
            <p:cNvPr id="48205" name="Rectangle 78"/>
            <p:cNvSpPr>
              <a:spLocks noChangeArrowheads="1"/>
            </p:cNvSpPr>
            <p:nvPr/>
          </p:nvSpPr>
          <p:spPr bwMode="auto">
            <a:xfrm>
              <a:off x="594" y="1701"/>
              <a:ext cx="160" cy="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6" name="Rectangle 79"/>
            <p:cNvSpPr>
              <a:spLocks noChangeArrowheads="1"/>
            </p:cNvSpPr>
            <p:nvPr/>
          </p:nvSpPr>
          <p:spPr bwMode="auto">
            <a:xfrm>
              <a:off x="594" y="1701"/>
              <a:ext cx="160" cy="184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7" name="Rectangle 80"/>
            <p:cNvSpPr>
              <a:spLocks noChangeArrowheads="1"/>
            </p:cNvSpPr>
            <p:nvPr/>
          </p:nvSpPr>
          <p:spPr bwMode="auto">
            <a:xfrm>
              <a:off x="644" y="1746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42</a:t>
              </a:r>
              <a:endParaRPr lang="en-US" altLang="zh-CN"/>
            </a:p>
          </p:txBody>
        </p:sp>
        <p:sp>
          <p:nvSpPr>
            <p:cNvPr id="48208" name="Rectangle 81"/>
            <p:cNvSpPr>
              <a:spLocks noChangeArrowheads="1"/>
            </p:cNvSpPr>
            <p:nvPr/>
          </p:nvSpPr>
          <p:spPr bwMode="auto">
            <a:xfrm>
              <a:off x="3548" y="195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200" b="0" u="none">
                  <a:solidFill>
                    <a:srgbClr val="000000"/>
                  </a:solidFill>
                  <a:latin typeface="宋体" charset="-122"/>
                  <a:ea typeface="宋体" charset="-122"/>
                </a:rPr>
                <a:t>第</a:t>
              </a:r>
              <a:endParaRPr lang="zh-CN" altLang="en-US">
                <a:ea typeface="宋体" charset="-122"/>
              </a:endParaRPr>
            </a:p>
          </p:txBody>
        </p:sp>
        <p:sp>
          <p:nvSpPr>
            <p:cNvPr id="48209" name="Rectangle 82"/>
            <p:cNvSpPr>
              <a:spLocks noChangeArrowheads="1"/>
            </p:cNvSpPr>
            <p:nvPr/>
          </p:nvSpPr>
          <p:spPr bwMode="auto">
            <a:xfrm>
              <a:off x="3644" y="1952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1</a:t>
              </a:r>
              <a:endParaRPr lang="en-US" altLang="zh-CN"/>
            </a:p>
          </p:txBody>
        </p:sp>
        <p:sp>
          <p:nvSpPr>
            <p:cNvPr id="48210" name="Rectangle 83"/>
            <p:cNvSpPr>
              <a:spLocks noChangeArrowheads="1"/>
            </p:cNvSpPr>
            <p:nvPr/>
          </p:nvSpPr>
          <p:spPr bwMode="auto">
            <a:xfrm>
              <a:off x="3691" y="195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200" b="0" u="none">
                  <a:solidFill>
                    <a:srgbClr val="000000"/>
                  </a:solidFill>
                  <a:latin typeface="宋体" charset="-122"/>
                  <a:ea typeface="宋体" charset="-122"/>
                </a:rPr>
                <a:t>类</a:t>
              </a:r>
              <a:endParaRPr lang="zh-CN" altLang="en-US">
                <a:ea typeface="宋体" charset="-122"/>
              </a:endParaRPr>
            </a:p>
          </p:txBody>
        </p:sp>
        <p:sp>
          <p:nvSpPr>
            <p:cNvPr id="48211" name="Rectangle 84"/>
            <p:cNvSpPr>
              <a:spLocks noChangeArrowheads="1"/>
            </p:cNvSpPr>
            <p:nvPr/>
          </p:nvSpPr>
          <p:spPr bwMode="auto">
            <a:xfrm>
              <a:off x="2586" y="200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200" b="0" u="none">
                  <a:solidFill>
                    <a:srgbClr val="000000"/>
                  </a:solidFill>
                  <a:latin typeface="宋体" charset="-122"/>
                  <a:ea typeface="宋体" charset="-122"/>
                </a:rPr>
                <a:t>第</a:t>
              </a:r>
              <a:endParaRPr lang="zh-CN" altLang="en-US">
                <a:ea typeface="宋体" charset="-122"/>
              </a:endParaRPr>
            </a:p>
          </p:txBody>
        </p:sp>
        <p:sp>
          <p:nvSpPr>
            <p:cNvPr id="48212" name="Rectangle 85"/>
            <p:cNvSpPr>
              <a:spLocks noChangeArrowheads="1"/>
            </p:cNvSpPr>
            <p:nvPr/>
          </p:nvSpPr>
          <p:spPr bwMode="auto">
            <a:xfrm>
              <a:off x="2681" y="2002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2</a:t>
              </a:r>
              <a:endParaRPr lang="en-US" altLang="zh-CN"/>
            </a:p>
          </p:txBody>
        </p:sp>
        <p:sp>
          <p:nvSpPr>
            <p:cNvPr id="48213" name="Rectangle 86"/>
            <p:cNvSpPr>
              <a:spLocks noChangeArrowheads="1"/>
            </p:cNvSpPr>
            <p:nvPr/>
          </p:nvSpPr>
          <p:spPr bwMode="auto">
            <a:xfrm>
              <a:off x="2739" y="200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200" b="0" u="none">
                  <a:solidFill>
                    <a:srgbClr val="000000"/>
                  </a:solidFill>
                  <a:latin typeface="宋体" charset="-122"/>
                  <a:ea typeface="宋体" charset="-122"/>
                </a:rPr>
                <a:t>类</a:t>
              </a:r>
              <a:endParaRPr lang="zh-CN" altLang="en-US">
                <a:ea typeface="宋体" charset="-122"/>
              </a:endParaRPr>
            </a:p>
          </p:txBody>
        </p:sp>
        <p:sp>
          <p:nvSpPr>
            <p:cNvPr id="48214" name="Rectangle 87"/>
            <p:cNvSpPr>
              <a:spLocks noChangeArrowheads="1"/>
            </p:cNvSpPr>
            <p:nvPr/>
          </p:nvSpPr>
          <p:spPr bwMode="auto">
            <a:xfrm>
              <a:off x="390" y="1980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200" b="0" u="none">
                  <a:solidFill>
                    <a:srgbClr val="000000"/>
                  </a:solidFill>
                  <a:latin typeface="宋体" charset="-122"/>
                  <a:ea typeface="宋体" charset="-122"/>
                </a:rPr>
                <a:t>第</a:t>
              </a:r>
              <a:endParaRPr lang="zh-CN" altLang="en-US">
                <a:ea typeface="宋体" charset="-122"/>
              </a:endParaRPr>
            </a:p>
          </p:txBody>
        </p:sp>
        <p:sp>
          <p:nvSpPr>
            <p:cNvPr id="48215" name="Rectangle 88"/>
            <p:cNvSpPr>
              <a:spLocks noChangeArrowheads="1"/>
            </p:cNvSpPr>
            <p:nvPr/>
          </p:nvSpPr>
          <p:spPr bwMode="auto">
            <a:xfrm>
              <a:off x="484" y="1980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4</a:t>
              </a:r>
              <a:endParaRPr lang="en-US" altLang="zh-CN"/>
            </a:p>
          </p:txBody>
        </p:sp>
        <p:sp>
          <p:nvSpPr>
            <p:cNvPr id="48216" name="Rectangle 89"/>
            <p:cNvSpPr>
              <a:spLocks noChangeArrowheads="1"/>
            </p:cNvSpPr>
            <p:nvPr/>
          </p:nvSpPr>
          <p:spPr bwMode="auto">
            <a:xfrm>
              <a:off x="543" y="1980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200" b="0" u="none">
                  <a:solidFill>
                    <a:srgbClr val="000000"/>
                  </a:solidFill>
                  <a:latin typeface="宋体" charset="-122"/>
                  <a:ea typeface="宋体" charset="-122"/>
                </a:rPr>
                <a:t>类</a:t>
              </a:r>
              <a:endParaRPr lang="zh-CN" altLang="en-US">
                <a:ea typeface="宋体" charset="-122"/>
              </a:endParaRPr>
            </a:p>
          </p:txBody>
        </p:sp>
        <p:sp>
          <p:nvSpPr>
            <p:cNvPr id="48217" name="Rectangle 90"/>
            <p:cNvSpPr>
              <a:spLocks noChangeArrowheads="1"/>
            </p:cNvSpPr>
            <p:nvPr/>
          </p:nvSpPr>
          <p:spPr bwMode="auto">
            <a:xfrm>
              <a:off x="86" y="1732"/>
              <a:ext cx="1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800" b="0" u="none">
                  <a:solidFill>
                    <a:srgbClr val="000000"/>
                  </a:solidFill>
                  <a:ea typeface="宋体" charset="-122"/>
                </a:rPr>
                <a:t>…</a:t>
              </a:r>
              <a:endParaRPr lang="en-US" altLang="zh-CN">
                <a:ea typeface="宋体" charset="-122"/>
              </a:endParaRPr>
            </a:p>
          </p:txBody>
        </p:sp>
        <p:sp>
          <p:nvSpPr>
            <p:cNvPr id="48218" name="Rectangle 91"/>
            <p:cNvSpPr>
              <a:spLocks noChangeArrowheads="1"/>
            </p:cNvSpPr>
            <p:nvPr/>
          </p:nvSpPr>
          <p:spPr bwMode="auto">
            <a:xfrm>
              <a:off x="3995" y="1753"/>
              <a:ext cx="1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800" b="0" u="none">
                  <a:solidFill>
                    <a:srgbClr val="000000"/>
                  </a:solidFill>
                  <a:ea typeface="宋体" charset="-122"/>
                </a:rPr>
                <a:t>…</a:t>
              </a:r>
              <a:endParaRPr lang="en-US" altLang="zh-CN">
                <a:ea typeface="宋体" charset="-122"/>
              </a:endParaRPr>
            </a:p>
          </p:txBody>
        </p:sp>
        <p:sp>
          <p:nvSpPr>
            <p:cNvPr id="48219" name="Line 92"/>
            <p:cNvSpPr>
              <a:spLocks noChangeShapeType="1"/>
            </p:cNvSpPr>
            <p:nvPr/>
          </p:nvSpPr>
          <p:spPr bwMode="auto">
            <a:xfrm>
              <a:off x="915" y="1961"/>
              <a:ext cx="2409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0" name="Line 93"/>
            <p:cNvSpPr>
              <a:spLocks noChangeShapeType="1"/>
            </p:cNvSpPr>
            <p:nvPr/>
          </p:nvSpPr>
          <p:spPr bwMode="auto">
            <a:xfrm>
              <a:off x="915" y="1656"/>
              <a:ext cx="2409" cy="2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1" name="Line 94"/>
            <p:cNvSpPr>
              <a:spLocks noChangeShapeType="1"/>
            </p:cNvSpPr>
            <p:nvPr/>
          </p:nvSpPr>
          <p:spPr bwMode="auto">
            <a:xfrm flipV="1">
              <a:off x="2037" y="1657"/>
              <a:ext cx="0" cy="305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2" name="Line 95"/>
            <p:cNvSpPr>
              <a:spLocks noChangeShapeType="1"/>
            </p:cNvSpPr>
            <p:nvPr/>
          </p:nvSpPr>
          <p:spPr bwMode="auto">
            <a:xfrm flipV="1">
              <a:off x="3324" y="1658"/>
              <a:ext cx="0" cy="303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3" name="Freeform 96"/>
            <p:cNvSpPr>
              <a:spLocks noEditPoints="1"/>
            </p:cNvSpPr>
            <p:nvPr/>
          </p:nvSpPr>
          <p:spPr bwMode="auto">
            <a:xfrm>
              <a:off x="911" y="2140"/>
              <a:ext cx="7" cy="142"/>
            </a:xfrm>
            <a:custGeom>
              <a:avLst/>
              <a:gdLst>
                <a:gd name="T0" fmla="*/ 0 w 16"/>
                <a:gd name="T1" fmla="*/ 119552 h 318"/>
                <a:gd name="T2" fmla="*/ 0 w 16"/>
                <a:gd name="T3" fmla="*/ 76359 h 318"/>
                <a:gd name="T4" fmla="*/ 3473 w 16"/>
                <a:gd name="T5" fmla="*/ 73274 h 318"/>
                <a:gd name="T6" fmla="*/ 6945 w 16"/>
                <a:gd name="T7" fmla="*/ 76359 h 318"/>
                <a:gd name="T8" fmla="*/ 6945 w 16"/>
                <a:gd name="T9" fmla="*/ 119552 h 318"/>
                <a:gd name="T10" fmla="*/ 3473 w 16"/>
                <a:gd name="T11" fmla="*/ 122637 h 318"/>
                <a:gd name="T12" fmla="*/ 0 w 16"/>
                <a:gd name="T13" fmla="*/ 119552 h 318"/>
                <a:gd name="T14" fmla="*/ 0 w 16"/>
                <a:gd name="T15" fmla="*/ 45507 h 318"/>
                <a:gd name="T16" fmla="*/ 0 w 16"/>
                <a:gd name="T17" fmla="*/ 3085 h 318"/>
                <a:gd name="T18" fmla="*/ 3473 w 16"/>
                <a:gd name="T19" fmla="*/ 0 h 318"/>
                <a:gd name="T20" fmla="*/ 6945 w 16"/>
                <a:gd name="T21" fmla="*/ 3085 h 318"/>
                <a:gd name="T22" fmla="*/ 6945 w 16"/>
                <a:gd name="T23" fmla="*/ 45507 h 318"/>
                <a:gd name="T24" fmla="*/ 3473 w 16"/>
                <a:gd name="T25" fmla="*/ 48592 h 318"/>
                <a:gd name="T26" fmla="*/ 0 w 16"/>
                <a:gd name="T27" fmla="*/ 45507 h 3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318"/>
                <a:gd name="T44" fmla="*/ 16 w 16"/>
                <a:gd name="T45" fmla="*/ 318 h 3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318">
                  <a:moveTo>
                    <a:pt x="0" y="310"/>
                  </a:moveTo>
                  <a:lnTo>
                    <a:pt x="0" y="198"/>
                  </a:lnTo>
                  <a:cubicBezTo>
                    <a:pt x="0" y="194"/>
                    <a:pt x="4" y="190"/>
                    <a:pt x="8" y="190"/>
                  </a:cubicBezTo>
                  <a:cubicBezTo>
                    <a:pt x="13" y="190"/>
                    <a:pt x="16" y="194"/>
                    <a:pt x="16" y="198"/>
                  </a:cubicBezTo>
                  <a:lnTo>
                    <a:pt x="16" y="310"/>
                  </a:lnTo>
                  <a:cubicBezTo>
                    <a:pt x="16" y="314"/>
                    <a:pt x="13" y="318"/>
                    <a:pt x="8" y="318"/>
                  </a:cubicBezTo>
                  <a:cubicBezTo>
                    <a:pt x="4" y="318"/>
                    <a:pt x="0" y="314"/>
                    <a:pt x="0" y="310"/>
                  </a:cubicBezTo>
                  <a:close/>
                  <a:moveTo>
                    <a:pt x="0" y="118"/>
                  </a:moveTo>
                  <a:lnTo>
                    <a:pt x="0" y="8"/>
                  </a:ln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6" y="3"/>
                    <a:pt x="16" y="8"/>
                  </a:cubicBezTo>
                  <a:lnTo>
                    <a:pt x="16" y="118"/>
                  </a:lnTo>
                  <a:cubicBezTo>
                    <a:pt x="16" y="122"/>
                    <a:pt x="13" y="126"/>
                    <a:pt x="8" y="126"/>
                  </a:cubicBezTo>
                  <a:cubicBezTo>
                    <a:pt x="4" y="126"/>
                    <a:pt x="0" y="122"/>
                    <a:pt x="0" y="118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4" name="Freeform 97"/>
            <p:cNvSpPr>
              <a:spLocks noEditPoints="1"/>
            </p:cNvSpPr>
            <p:nvPr/>
          </p:nvSpPr>
          <p:spPr bwMode="auto">
            <a:xfrm>
              <a:off x="3321" y="2140"/>
              <a:ext cx="7" cy="142"/>
            </a:xfrm>
            <a:custGeom>
              <a:avLst/>
              <a:gdLst>
                <a:gd name="T0" fmla="*/ 0 w 16"/>
                <a:gd name="T1" fmla="*/ 119552 h 318"/>
                <a:gd name="T2" fmla="*/ 0 w 16"/>
                <a:gd name="T3" fmla="*/ 76359 h 318"/>
                <a:gd name="T4" fmla="*/ 3473 w 16"/>
                <a:gd name="T5" fmla="*/ 73274 h 318"/>
                <a:gd name="T6" fmla="*/ 6945 w 16"/>
                <a:gd name="T7" fmla="*/ 76359 h 318"/>
                <a:gd name="T8" fmla="*/ 6945 w 16"/>
                <a:gd name="T9" fmla="*/ 119552 h 318"/>
                <a:gd name="T10" fmla="*/ 3473 w 16"/>
                <a:gd name="T11" fmla="*/ 122637 h 318"/>
                <a:gd name="T12" fmla="*/ 0 w 16"/>
                <a:gd name="T13" fmla="*/ 119552 h 318"/>
                <a:gd name="T14" fmla="*/ 0 w 16"/>
                <a:gd name="T15" fmla="*/ 45507 h 318"/>
                <a:gd name="T16" fmla="*/ 0 w 16"/>
                <a:gd name="T17" fmla="*/ 3085 h 318"/>
                <a:gd name="T18" fmla="*/ 3473 w 16"/>
                <a:gd name="T19" fmla="*/ 0 h 318"/>
                <a:gd name="T20" fmla="*/ 6945 w 16"/>
                <a:gd name="T21" fmla="*/ 3085 h 318"/>
                <a:gd name="T22" fmla="*/ 6945 w 16"/>
                <a:gd name="T23" fmla="*/ 45507 h 318"/>
                <a:gd name="T24" fmla="*/ 3473 w 16"/>
                <a:gd name="T25" fmla="*/ 48592 h 318"/>
                <a:gd name="T26" fmla="*/ 0 w 16"/>
                <a:gd name="T27" fmla="*/ 45507 h 3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318"/>
                <a:gd name="T44" fmla="*/ 16 w 16"/>
                <a:gd name="T45" fmla="*/ 318 h 3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318">
                  <a:moveTo>
                    <a:pt x="0" y="310"/>
                  </a:moveTo>
                  <a:lnTo>
                    <a:pt x="0" y="198"/>
                  </a:lnTo>
                  <a:cubicBezTo>
                    <a:pt x="0" y="194"/>
                    <a:pt x="3" y="190"/>
                    <a:pt x="8" y="190"/>
                  </a:cubicBezTo>
                  <a:cubicBezTo>
                    <a:pt x="12" y="190"/>
                    <a:pt x="16" y="194"/>
                    <a:pt x="16" y="198"/>
                  </a:cubicBezTo>
                  <a:lnTo>
                    <a:pt x="16" y="310"/>
                  </a:lnTo>
                  <a:cubicBezTo>
                    <a:pt x="16" y="314"/>
                    <a:pt x="12" y="318"/>
                    <a:pt x="8" y="318"/>
                  </a:cubicBezTo>
                  <a:cubicBezTo>
                    <a:pt x="3" y="318"/>
                    <a:pt x="0" y="314"/>
                    <a:pt x="0" y="310"/>
                  </a:cubicBezTo>
                  <a:close/>
                  <a:moveTo>
                    <a:pt x="0" y="118"/>
                  </a:moveTo>
                  <a:lnTo>
                    <a:pt x="0" y="8"/>
                  </a:ln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lnTo>
                    <a:pt x="16" y="118"/>
                  </a:lnTo>
                  <a:cubicBezTo>
                    <a:pt x="16" y="122"/>
                    <a:pt x="12" y="126"/>
                    <a:pt x="8" y="126"/>
                  </a:cubicBezTo>
                  <a:cubicBezTo>
                    <a:pt x="3" y="126"/>
                    <a:pt x="0" y="122"/>
                    <a:pt x="0" y="118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5" name="Freeform 98"/>
            <p:cNvSpPr>
              <a:spLocks noEditPoints="1"/>
            </p:cNvSpPr>
            <p:nvPr/>
          </p:nvSpPr>
          <p:spPr bwMode="auto">
            <a:xfrm>
              <a:off x="911" y="2275"/>
              <a:ext cx="2417" cy="7"/>
            </a:xfrm>
            <a:custGeom>
              <a:avLst/>
              <a:gdLst>
                <a:gd name="T0" fmla="*/ 51821 w 5459"/>
                <a:gd name="T1" fmla="*/ 5556 h 16"/>
                <a:gd name="T2" fmla="*/ 86369 w 5459"/>
                <a:gd name="T3" fmla="*/ 0 h 16"/>
                <a:gd name="T4" fmla="*/ 86369 w 5459"/>
                <a:gd name="T5" fmla="*/ 5556 h 16"/>
                <a:gd name="T6" fmla="*/ 217650 w 5459"/>
                <a:gd name="T7" fmla="*/ 0 h 16"/>
                <a:gd name="T8" fmla="*/ 165828 w 5459"/>
                <a:gd name="T9" fmla="*/ 2778 h 16"/>
                <a:gd name="T10" fmla="*/ 304018 w 5459"/>
                <a:gd name="T11" fmla="*/ 2778 h 16"/>
                <a:gd name="T12" fmla="*/ 252197 w 5459"/>
                <a:gd name="T13" fmla="*/ 0 h 16"/>
                <a:gd name="T14" fmla="*/ 383478 w 5459"/>
                <a:gd name="T15" fmla="*/ 5556 h 16"/>
                <a:gd name="T16" fmla="*/ 418025 w 5459"/>
                <a:gd name="T17" fmla="*/ 0 h 16"/>
                <a:gd name="T18" fmla="*/ 418025 w 5459"/>
                <a:gd name="T19" fmla="*/ 5556 h 16"/>
                <a:gd name="T20" fmla="*/ 549306 w 5459"/>
                <a:gd name="T21" fmla="*/ 0 h 16"/>
                <a:gd name="T22" fmla="*/ 497485 w 5459"/>
                <a:gd name="T23" fmla="*/ 2778 h 16"/>
                <a:gd name="T24" fmla="*/ 635675 w 5459"/>
                <a:gd name="T25" fmla="*/ 2778 h 16"/>
                <a:gd name="T26" fmla="*/ 583854 w 5459"/>
                <a:gd name="T27" fmla="*/ 0 h 16"/>
                <a:gd name="T28" fmla="*/ 715134 w 5459"/>
                <a:gd name="T29" fmla="*/ 5556 h 16"/>
                <a:gd name="T30" fmla="*/ 749682 w 5459"/>
                <a:gd name="T31" fmla="*/ 0 h 16"/>
                <a:gd name="T32" fmla="*/ 749682 w 5459"/>
                <a:gd name="T33" fmla="*/ 5556 h 16"/>
                <a:gd name="T34" fmla="*/ 880962 w 5459"/>
                <a:gd name="T35" fmla="*/ 0 h 16"/>
                <a:gd name="T36" fmla="*/ 829141 w 5459"/>
                <a:gd name="T37" fmla="*/ 2778 h 16"/>
                <a:gd name="T38" fmla="*/ 967331 w 5459"/>
                <a:gd name="T39" fmla="*/ 2778 h 16"/>
                <a:gd name="T40" fmla="*/ 915510 w 5459"/>
                <a:gd name="T41" fmla="*/ 0 h 16"/>
                <a:gd name="T42" fmla="*/ 1046791 w 5459"/>
                <a:gd name="T43" fmla="*/ 5556 h 16"/>
                <a:gd name="T44" fmla="*/ 1081338 w 5459"/>
                <a:gd name="T45" fmla="*/ 0 h 16"/>
                <a:gd name="T46" fmla="*/ 1081338 w 5459"/>
                <a:gd name="T47" fmla="*/ 5556 h 16"/>
                <a:gd name="T48" fmla="*/ 1212619 w 5459"/>
                <a:gd name="T49" fmla="*/ 0 h 16"/>
                <a:gd name="T50" fmla="*/ 1160798 w 5459"/>
                <a:gd name="T51" fmla="*/ 2778 h 16"/>
                <a:gd name="T52" fmla="*/ 1298988 w 5459"/>
                <a:gd name="T53" fmla="*/ 2778 h 16"/>
                <a:gd name="T54" fmla="*/ 1247167 w 5459"/>
                <a:gd name="T55" fmla="*/ 0 h 16"/>
                <a:gd name="T56" fmla="*/ 1378447 w 5459"/>
                <a:gd name="T57" fmla="*/ 5556 h 16"/>
                <a:gd name="T58" fmla="*/ 1412994 w 5459"/>
                <a:gd name="T59" fmla="*/ 0 h 16"/>
                <a:gd name="T60" fmla="*/ 1412994 w 5459"/>
                <a:gd name="T61" fmla="*/ 5556 h 16"/>
                <a:gd name="T62" fmla="*/ 1544275 w 5459"/>
                <a:gd name="T63" fmla="*/ 0 h 16"/>
                <a:gd name="T64" fmla="*/ 1492454 w 5459"/>
                <a:gd name="T65" fmla="*/ 2778 h 16"/>
                <a:gd name="T66" fmla="*/ 1630644 w 5459"/>
                <a:gd name="T67" fmla="*/ 2778 h 16"/>
                <a:gd name="T68" fmla="*/ 1578823 w 5459"/>
                <a:gd name="T69" fmla="*/ 0 h 16"/>
                <a:gd name="T70" fmla="*/ 1710103 w 5459"/>
                <a:gd name="T71" fmla="*/ 5556 h 16"/>
                <a:gd name="T72" fmla="*/ 1744651 w 5459"/>
                <a:gd name="T73" fmla="*/ 0 h 16"/>
                <a:gd name="T74" fmla="*/ 1744651 w 5459"/>
                <a:gd name="T75" fmla="*/ 5556 h 16"/>
                <a:gd name="T76" fmla="*/ 1875932 w 5459"/>
                <a:gd name="T77" fmla="*/ 0 h 16"/>
                <a:gd name="T78" fmla="*/ 1824110 w 5459"/>
                <a:gd name="T79" fmla="*/ 2778 h 16"/>
                <a:gd name="T80" fmla="*/ 1962300 w 5459"/>
                <a:gd name="T81" fmla="*/ 2778 h 16"/>
                <a:gd name="T82" fmla="*/ 1910480 w 5459"/>
                <a:gd name="T83" fmla="*/ 0 h 16"/>
                <a:gd name="T84" fmla="*/ 2041760 w 5459"/>
                <a:gd name="T85" fmla="*/ 5556 h 16"/>
                <a:gd name="T86" fmla="*/ 2076307 w 5459"/>
                <a:gd name="T87" fmla="*/ 0 h 16"/>
                <a:gd name="T88" fmla="*/ 2076307 w 5459"/>
                <a:gd name="T89" fmla="*/ 5556 h 16"/>
                <a:gd name="T90" fmla="*/ 2207588 w 5459"/>
                <a:gd name="T91" fmla="*/ 0 h 16"/>
                <a:gd name="T92" fmla="*/ 2155766 w 5459"/>
                <a:gd name="T93" fmla="*/ 2778 h 16"/>
                <a:gd name="T94" fmla="*/ 2293957 w 5459"/>
                <a:gd name="T95" fmla="*/ 2778 h 16"/>
                <a:gd name="T96" fmla="*/ 2242135 w 5459"/>
                <a:gd name="T97" fmla="*/ 0 h 16"/>
                <a:gd name="T98" fmla="*/ 2353984 w 5459"/>
                <a:gd name="T99" fmla="*/ 5556 h 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59"/>
                <a:gd name="T151" fmla="*/ 0 h 16"/>
                <a:gd name="T152" fmla="*/ 5459 w 5459"/>
                <a:gd name="T153" fmla="*/ 16 h 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59" h="16">
                  <a:moveTo>
                    <a:pt x="8" y="0"/>
                  </a:move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cubicBezTo>
                    <a:pt x="128" y="12"/>
                    <a:pt x="125" y="16"/>
                    <a:pt x="120" y="16"/>
                  </a:cubicBezTo>
                  <a:lnTo>
                    <a:pt x="8" y="16"/>
                  </a:ln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200" y="0"/>
                  </a:moveTo>
                  <a:lnTo>
                    <a:pt x="312" y="0"/>
                  </a:lnTo>
                  <a:cubicBezTo>
                    <a:pt x="317" y="0"/>
                    <a:pt x="320" y="4"/>
                    <a:pt x="320" y="8"/>
                  </a:cubicBezTo>
                  <a:cubicBezTo>
                    <a:pt x="320" y="12"/>
                    <a:pt x="317" y="16"/>
                    <a:pt x="312" y="16"/>
                  </a:cubicBezTo>
                  <a:lnTo>
                    <a:pt x="200" y="16"/>
                  </a:lnTo>
                  <a:cubicBezTo>
                    <a:pt x="196" y="16"/>
                    <a:pt x="192" y="12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392" y="0"/>
                  </a:moveTo>
                  <a:lnTo>
                    <a:pt x="504" y="0"/>
                  </a:lnTo>
                  <a:cubicBezTo>
                    <a:pt x="509" y="0"/>
                    <a:pt x="512" y="4"/>
                    <a:pt x="512" y="8"/>
                  </a:cubicBezTo>
                  <a:cubicBezTo>
                    <a:pt x="512" y="12"/>
                    <a:pt x="509" y="16"/>
                    <a:pt x="504" y="16"/>
                  </a:cubicBezTo>
                  <a:lnTo>
                    <a:pt x="392" y="16"/>
                  </a:lnTo>
                  <a:cubicBezTo>
                    <a:pt x="388" y="16"/>
                    <a:pt x="384" y="12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584" y="0"/>
                  </a:moveTo>
                  <a:lnTo>
                    <a:pt x="696" y="0"/>
                  </a:lnTo>
                  <a:cubicBezTo>
                    <a:pt x="701" y="0"/>
                    <a:pt x="704" y="4"/>
                    <a:pt x="704" y="8"/>
                  </a:cubicBezTo>
                  <a:cubicBezTo>
                    <a:pt x="704" y="12"/>
                    <a:pt x="701" y="16"/>
                    <a:pt x="696" y="16"/>
                  </a:cubicBezTo>
                  <a:lnTo>
                    <a:pt x="584" y="16"/>
                  </a:lnTo>
                  <a:cubicBezTo>
                    <a:pt x="580" y="16"/>
                    <a:pt x="576" y="12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776" y="0"/>
                  </a:moveTo>
                  <a:lnTo>
                    <a:pt x="888" y="0"/>
                  </a:lnTo>
                  <a:cubicBezTo>
                    <a:pt x="893" y="0"/>
                    <a:pt x="896" y="4"/>
                    <a:pt x="896" y="8"/>
                  </a:cubicBezTo>
                  <a:cubicBezTo>
                    <a:pt x="896" y="12"/>
                    <a:pt x="893" y="16"/>
                    <a:pt x="888" y="16"/>
                  </a:cubicBezTo>
                  <a:lnTo>
                    <a:pt x="776" y="16"/>
                  </a:lnTo>
                  <a:cubicBezTo>
                    <a:pt x="772" y="16"/>
                    <a:pt x="768" y="12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968" y="0"/>
                  </a:moveTo>
                  <a:lnTo>
                    <a:pt x="1080" y="0"/>
                  </a:lnTo>
                  <a:cubicBezTo>
                    <a:pt x="1085" y="0"/>
                    <a:pt x="1088" y="4"/>
                    <a:pt x="1088" y="8"/>
                  </a:cubicBezTo>
                  <a:cubicBezTo>
                    <a:pt x="1088" y="12"/>
                    <a:pt x="1085" y="16"/>
                    <a:pt x="1080" y="16"/>
                  </a:cubicBezTo>
                  <a:lnTo>
                    <a:pt x="968" y="16"/>
                  </a:lnTo>
                  <a:cubicBezTo>
                    <a:pt x="964" y="16"/>
                    <a:pt x="960" y="12"/>
                    <a:pt x="960" y="8"/>
                  </a:cubicBezTo>
                  <a:cubicBezTo>
                    <a:pt x="960" y="4"/>
                    <a:pt x="964" y="0"/>
                    <a:pt x="968" y="0"/>
                  </a:cubicBezTo>
                  <a:close/>
                  <a:moveTo>
                    <a:pt x="1160" y="0"/>
                  </a:moveTo>
                  <a:lnTo>
                    <a:pt x="1272" y="0"/>
                  </a:lnTo>
                  <a:cubicBezTo>
                    <a:pt x="1277" y="0"/>
                    <a:pt x="1280" y="4"/>
                    <a:pt x="1280" y="8"/>
                  </a:cubicBezTo>
                  <a:cubicBezTo>
                    <a:pt x="1280" y="12"/>
                    <a:pt x="1277" y="16"/>
                    <a:pt x="1272" y="16"/>
                  </a:cubicBezTo>
                  <a:lnTo>
                    <a:pt x="1160" y="16"/>
                  </a:lnTo>
                  <a:cubicBezTo>
                    <a:pt x="1156" y="16"/>
                    <a:pt x="1152" y="12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352" y="0"/>
                  </a:moveTo>
                  <a:lnTo>
                    <a:pt x="1464" y="0"/>
                  </a:lnTo>
                  <a:cubicBezTo>
                    <a:pt x="1469" y="0"/>
                    <a:pt x="1472" y="4"/>
                    <a:pt x="1472" y="8"/>
                  </a:cubicBezTo>
                  <a:cubicBezTo>
                    <a:pt x="1472" y="12"/>
                    <a:pt x="1469" y="16"/>
                    <a:pt x="1464" y="16"/>
                  </a:cubicBezTo>
                  <a:lnTo>
                    <a:pt x="1352" y="16"/>
                  </a:lnTo>
                  <a:cubicBezTo>
                    <a:pt x="1348" y="16"/>
                    <a:pt x="1344" y="12"/>
                    <a:pt x="1344" y="8"/>
                  </a:cubicBezTo>
                  <a:cubicBezTo>
                    <a:pt x="1344" y="4"/>
                    <a:pt x="1348" y="0"/>
                    <a:pt x="1352" y="0"/>
                  </a:cubicBezTo>
                  <a:close/>
                  <a:moveTo>
                    <a:pt x="1544" y="0"/>
                  </a:moveTo>
                  <a:lnTo>
                    <a:pt x="1656" y="0"/>
                  </a:lnTo>
                  <a:cubicBezTo>
                    <a:pt x="1661" y="0"/>
                    <a:pt x="1664" y="4"/>
                    <a:pt x="1664" y="8"/>
                  </a:cubicBezTo>
                  <a:cubicBezTo>
                    <a:pt x="1664" y="12"/>
                    <a:pt x="1661" y="16"/>
                    <a:pt x="1656" y="16"/>
                  </a:cubicBezTo>
                  <a:lnTo>
                    <a:pt x="1544" y="16"/>
                  </a:lnTo>
                  <a:cubicBezTo>
                    <a:pt x="1540" y="16"/>
                    <a:pt x="1536" y="12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736" y="0"/>
                  </a:moveTo>
                  <a:lnTo>
                    <a:pt x="1848" y="0"/>
                  </a:lnTo>
                  <a:cubicBezTo>
                    <a:pt x="1853" y="0"/>
                    <a:pt x="1856" y="4"/>
                    <a:pt x="1856" y="8"/>
                  </a:cubicBezTo>
                  <a:cubicBezTo>
                    <a:pt x="1856" y="12"/>
                    <a:pt x="1853" y="16"/>
                    <a:pt x="1848" y="16"/>
                  </a:cubicBezTo>
                  <a:lnTo>
                    <a:pt x="1736" y="16"/>
                  </a:lnTo>
                  <a:cubicBezTo>
                    <a:pt x="1732" y="16"/>
                    <a:pt x="1728" y="12"/>
                    <a:pt x="1728" y="8"/>
                  </a:cubicBezTo>
                  <a:cubicBezTo>
                    <a:pt x="1728" y="4"/>
                    <a:pt x="1732" y="0"/>
                    <a:pt x="1736" y="0"/>
                  </a:cubicBezTo>
                  <a:close/>
                  <a:moveTo>
                    <a:pt x="1928" y="0"/>
                  </a:moveTo>
                  <a:lnTo>
                    <a:pt x="2040" y="0"/>
                  </a:lnTo>
                  <a:cubicBezTo>
                    <a:pt x="2045" y="0"/>
                    <a:pt x="2048" y="4"/>
                    <a:pt x="2048" y="8"/>
                  </a:cubicBezTo>
                  <a:cubicBezTo>
                    <a:pt x="2048" y="12"/>
                    <a:pt x="2045" y="16"/>
                    <a:pt x="2040" y="16"/>
                  </a:cubicBezTo>
                  <a:lnTo>
                    <a:pt x="1928" y="16"/>
                  </a:lnTo>
                  <a:cubicBezTo>
                    <a:pt x="1924" y="16"/>
                    <a:pt x="1920" y="12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120" y="0"/>
                  </a:moveTo>
                  <a:lnTo>
                    <a:pt x="2232" y="0"/>
                  </a:lnTo>
                  <a:cubicBezTo>
                    <a:pt x="2237" y="0"/>
                    <a:pt x="2240" y="4"/>
                    <a:pt x="2240" y="8"/>
                  </a:cubicBezTo>
                  <a:cubicBezTo>
                    <a:pt x="2240" y="12"/>
                    <a:pt x="2237" y="16"/>
                    <a:pt x="2232" y="16"/>
                  </a:cubicBezTo>
                  <a:lnTo>
                    <a:pt x="2120" y="16"/>
                  </a:lnTo>
                  <a:cubicBezTo>
                    <a:pt x="2116" y="16"/>
                    <a:pt x="2112" y="12"/>
                    <a:pt x="2112" y="8"/>
                  </a:cubicBezTo>
                  <a:cubicBezTo>
                    <a:pt x="2112" y="4"/>
                    <a:pt x="2116" y="0"/>
                    <a:pt x="2120" y="0"/>
                  </a:cubicBezTo>
                  <a:close/>
                  <a:moveTo>
                    <a:pt x="2312" y="0"/>
                  </a:moveTo>
                  <a:lnTo>
                    <a:pt x="2424" y="0"/>
                  </a:lnTo>
                  <a:cubicBezTo>
                    <a:pt x="2429" y="0"/>
                    <a:pt x="2432" y="4"/>
                    <a:pt x="2432" y="8"/>
                  </a:cubicBezTo>
                  <a:cubicBezTo>
                    <a:pt x="2432" y="12"/>
                    <a:pt x="2429" y="16"/>
                    <a:pt x="2424" y="16"/>
                  </a:cubicBezTo>
                  <a:lnTo>
                    <a:pt x="2312" y="16"/>
                  </a:lnTo>
                  <a:cubicBezTo>
                    <a:pt x="2308" y="16"/>
                    <a:pt x="2304" y="12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504" y="0"/>
                  </a:moveTo>
                  <a:lnTo>
                    <a:pt x="2616" y="0"/>
                  </a:lnTo>
                  <a:cubicBezTo>
                    <a:pt x="2621" y="0"/>
                    <a:pt x="2624" y="4"/>
                    <a:pt x="2624" y="8"/>
                  </a:cubicBezTo>
                  <a:cubicBezTo>
                    <a:pt x="2624" y="12"/>
                    <a:pt x="2621" y="16"/>
                    <a:pt x="2616" y="16"/>
                  </a:cubicBezTo>
                  <a:lnTo>
                    <a:pt x="2504" y="16"/>
                  </a:lnTo>
                  <a:cubicBezTo>
                    <a:pt x="2500" y="16"/>
                    <a:pt x="2496" y="12"/>
                    <a:pt x="2496" y="8"/>
                  </a:cubicBezTo>
                  <a:cubicBezTo>
                    <a:pt x="2496" y="4"/>
                    <a:pt x="2500" y="0"/>
                    <a:pt x="2504" y="0"/>
                  </a:cubicBezTo>
                  <a:close/>
                  <a:moveTo>
                    <a:pt x="2696" y="0"/>
                  </a:moveTo>
                  <a:lnTo>
                    <a:pt x="2808" y="0"/>
                  </a:lnTo>
                  <a:cubicBezTo>
                    <a:pt x="2813" y="0"/>
                    <a:pt x="2816" y="4"/>
                    <a:pt x="2816" y="8"/>
                  </a:cubicBezTo>
                  <a:cubicBezTo>
                    <a:pt x="2816" y="12"/>
                    <a:pt x="2813" y="16"/>
                    <a:pt x="2808" y="16"/>
                  </a:cubicBezTo>
                  <a:lnTo>
                    <a:pt x="2696" y="16"/>
                  </a:lnTo>
                  <a:cubicBezTo>
                    <a:pt x="2692" y="16"/>
                    <a:pt x="2688" y="12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2888" y="0"/>
                  </a:moveTo>
                  <a:lnTo>
                    <a:pt x="3000" y="0"/>
                  </a:lnTo>
                  <a:cubicBezTo>
                    <a:pt x="3005" y="0"/>
                    <a:pt x="3008" y="4"/>
                    <a:pt x="3008" y="8"/>
                  </a:cubicBezTo>
                  <a:cubicBezTo>
                    <a:pt x="3008" y="12"/>
                    <a:pt x="3005" y="16"/>
                    <a:pt x="3000" y="16"/>
                  </a:cubicBezTo>
                  <a:lnTo>
                    <a:pt x="2888" y="16"/>
                  </a:lnTo>
                  <a:cubicBezTo>
                    <a:pt x="2884" y="16"/>
                    <a:pt x="2880" y="12"/>
                    <a:pt x="2880" y="8"/>
                  </a:cubicBezTo>
                  <a:cubicBezTo>
                    <a:pt x="2880" y="4"/>
                    <a:pt x="2884" y="0"/>
                    <a:pt x="2888" y="0"/>
                  </a:cubicBezTo>
                  <a:close/>
                  <a:moveTo>
                    <a:pt x="3080" y="0"/>
                  </a:moveTo>
                  <a:lnTo>
                    <a:pt x="3192" y="0"/>
                  </a:lnTo>
                  <a:cubicBezTo>
                    <a:pt x="3197" y="0"/>
                    <a:pt x="3200" y="4"/>
                    <a:pt x="3200" y="8"/>
                  </a:cubicBezTo>
                  <a:cubicBezTo>
                    <a:pt x="3200" y="12"/>
                    <a:pt x="3197" y="16"/>
                    <a:pt x="3192" y="16"/>
                  </a:cubicBezTo>
                  <a:lnTo>
                    <a:pt x="3080" y="16"/>
                  </a:lnTo>
                  <a:cubicBezTo>
                    <a:pt x="3076" y="16"/>
                    <a:pt x="3072" y="12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272" y="0"/>
                  </a:moveTo>
                  <a:lnTo>
                    <a:pt x="3384" y="0"/>
                  </a:lnTo>
                  <a:cubicBezTo>
                    <a:pt x="3389" y="0"/>
                    <a:pt x="3392" y="4"/>
                    <a:pt x="3392" y="8"/>
                  </a:cubicBezTo>
                  <a:cubicBezTo>
                    <a:pt x="3392" y="12"/>
                    <a:pt x="3389" y="16"/>
                    <a:pt x="3384" y="16"/>
                  </a:cubicBezTo>
                  <a:lnTo>
                    <a:pt x="3272" y="16"/>
                  </a:lnTo>
                  <a:cubicBezTo>
                    <a:pt x="3268" y="16"/>
                    <a:pt x="3264" y="12"/>
                    <a:pt x="3264" y="8"/>
                  </a:cubicBezTo>
                  <a:cubicBezTo>
                    <a:pt x="3264" y="4"/>
                    <a:pt x="3268" y="0"/>
                    <a:pt x="3272" y="0"/>
                  </a:cubicBezTo>
                  <a:close/>
                  <a:moveTo>
                    <a:pt x="3464" y="0"/>
                  </a:moveTo>
                  <a:lnTo>
                    <a:pt x="3576" y="0"/>
                  </a:lnTo>
                  <a:cubicBezTo>
                    <a:pt x="3581" y="0"/>
                    <a:pt x="3584" y="4"/>
                    <a:pt x="3584" y="8"/>
                  </a:cubicBezTo>
                  <a:cubicBezTo>
                    <a:pt x="3584" y="12"/>
                    <a:pt x="3581" y="16"/>
                    <a:pt x="3576" y="16"/>
                  </a:cubicBezTo>
                  <a:lnTo>
                    <a:pt x="3464" y="16"/>
                  </a:lnTo>
                  <a:cubicBezTo>
                    <a:pt x="3460" y="16"/>
                    <a:pt x="3456" y="12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656" y="0"/>
                  </a:moveTo>
                  <a:lnTo>
                    <a:pt x="3768" y="0"/>
                  </a:lnTo>
                  <a:cubicBezTo>
                    <a:pt x="3773" y="0"/>
                    <a:pt x="3776" y="4"/>
                    <a:pt x="3776" y="8"/>
                  </a:cubicBezTo>
                  <a:cubicBezTo>
                    <a:pt x="3776" y="12"/>
                    <a:pt x="3773" y="16"/>
                    <a:pt x="3768" y="16"/>
                  </a:cubicBezTo>
                  <a:lnTo>
                    <a:pt x="3656" y="16"/>
                  </a:lnTo>
                  <a:cubicBezTo>
                    <a:pt x="3652" y="16"/>
                    <a:pt x="3648" y="12"/>
                    <a:pt x="3648" y="8"/>
                  </a:cubicBezTo>
                  <a:cubicBezTo>
                    <a:pt x="3648" y="4"/>
                    <a:pt x="3652" y="0"/>
                    <a:pt x="3656" y="0"/>
                  </a:cubicBezTo>
                  <a:close/>
                  <a:moveTo>
                    <a:pt x="3848" y="0"/>
                  </a:moveTo>
                  <a:lnTo>
                    <a:pt x="3960" y="0"/>
                  </a:lnTo>
                  <a:cubicBezTo>
                    <a:pt x="3965" y="0"/>
                    <a:pt x="3968" y="4"/>
                    <a:pt x="3968" y="8"/>
                  </a:cubicBezTo>
                  <a:cubicBezTo>
                    <a:pt x="3968" y="12"/>
                    <a:pt x="3965" y="16"/>
                    <a:pt x="3960" y="16"/>
                  </a:cubicBezTo>
                  <a:lnTo>
                    <a:pt x="3848" y="16"/>
                  </a:lnTo>
                  <a:cubicBezTo>
                    <a:pt x="3844" y="16"/>
                    <a:pt x="3840" y="12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040" y="0"/>
                  </a:moveTo>
                  <a:lnTo>
                    <a:pt x="4152" y="0"/>
                  </a:lnTo>
                  <a:cubicBezTo>
                    <a:pt x="4157" y="0"/>
                    <a:pt x="4160" y="4"/>
                    <a:pt x="4160" y="8"/>
                  </a:cubicBezTo>
                  <a:cubicBezTo>
                    <a:pt x="4160" y="12"/>
                    <a:pt x="4157" y="16"/>
                    <a:pt x="4152" y="16"/>
                  </a:cubicBezTo>
                  <a:lnTo>
                    <a:pt x="4040" y="16"/>
                  </a:lnTo>
                  <a:cubicBezTo>
                    <a:pt x="4036" y="16"/>
                    <a:pt x="4032" y="12"/>
                    <a:pt x="4032" y="8"/>
                  </a:cubicBezTo>
                  <a:cubicBezTo>
                    <a:pt x="4032" y="4"/>
                    <a:pt x="4036" y="0"/>
                    <a:pt x="4040" y="0"/>
                  </a:cubicBezTo>
                  <a:close/>
                  <a:moveTo>
                    <a:pt x="4232" y="0"/>
                  </a:moveTo>
                  <a:lnTo>
                    <a:pt x="4344" y="0"/>
                  </a:lnTo>
                  <a:cubicBezTo>
                    <a:pt x="4349" y="0"/>
                    <a:pt x="4352" y="4"/>
                    <a:pt x="4352" y="8"/>
                  </a:cubicBezTo>
                  <a:cubicBezTo>
                    <a:pt x="4352" y="12"/>
                    <a:pt x="4349" y="16"/>
                    <a:pt x="4344" y="16"/>
                  </a:cubicBezTo>
                  <a:lnTo>
                    <a:pt x="4232" y="16"/>
                  </a:lnTo>
                  <a:cubicBezTo>
                    <a:pt x="4228" y="16"/>
                    <a:pt x="4224" y="12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424" y="0"/>
                  </a:moveTo>
                  <a:lnTo>
                    <a:pt x="4536" y="0"/>
                  </a:lnTo>
                  <a:cubicBezTo>
                    <a:pt x="4541" y="0"/>
                    <a:pt x="4544" y="4"/>
                    <a:pt x="4544" y="8"/>
                  </a:cubicBezTo>
                  <a:cubicBezTo>
                    <a:pt x="4544" y="12"/>
                    <a:pt x="4541" y="16"/>
                    <a:pt x="4536" y="16"/>
                  </a:cubicBezTo>
                  <a:lnTo>
                    <a:pt x="4424" y="16"/>
                  </a:lnTo>
                  <a:cubicBezTo>
                    <a:pt x="4420" y="16"/>
                    <a:pt x="4416" y="12"/>
                    <a:pt x="4416" y="8"/>
                  </a:cubicBezTo>
                  <a:cubicBezTo>
                    <a:pt x="4416" y="4"/>
                    <a:pt x="4420" y="0"/>
                    <a:pt x="4424" y="0"/>
                  </a:cubicBezTo>
                  <a:close/>
                  <a:moveTo>
                    <a:pt x="4616" y="0"/>
                  </a:moveTo>
                  <a:lnTo>
                    <a:pt x="4728" y="0"/>
                  </a:lnTo>
                  <a:cubicBezTo>
                    <a:pt x="4733" y="0"/>
                    <a:pt x="4736" y="4"/>
                    <a:pt x="4736" y="8"/>
                  </a:cubicBezTo>
                  <a:cubicBezTo>
                    <a:pt x="4736" y="12"/>
                    <a:pt x="4733" y="16"/>
                    <a:pt x="4728" y="16"/>
                  </a:cubicBezTo>
                  <a:lnTo>
                    <a:pt x="4616" y="16"/>
                  </a:lnTo>
                  <a:cubicBezTo>
                    <a:pt x="4612" y="16"/>
                    <a:pt x="4608" y="12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4808" y="0"/>
                  </a:moveTo>
                  <a:lnTo>
                    <a:pt x="4920" y="0"/>
                  </a:lnTo>
                  <a:cubicBezTo>
                    <a:pt x="4925" y="0"/>
                    <a:pt x="4928" y="4"/>
                    <a:pt x="4928" y="8"/>
                  </a:cubicBezTo>
                  <a:cubicBezTo>
                    <a:pt x="4928" y="12"/>
                    <a:pt x="4925" y="16"/>
                    <a:pt x="4920" y="16"/>
                  </a:cubicBezTo>
                  <a:lnTo>
                    <a:pt x="4808" y="16"/>
                  </a:lnTo>
                  <a:cubicBezTo>
                    <a:pt x="4804" y="16"/>
                    <a:pt x="4800" y="12"/>
                    <a:pt x="4800" y="8"/>
                  </a:cubicBezTo>
                  <a:cubicBezTo>
                    <a:pt x="4800" y="4"/>
                    <a:pt x="4804" y="0"/>
                    <a:pt x="4808" y="0"/>
                  </a:cubicBezTo>
                  <a:close/>
                  <a:moveTo>
                    <a:pt x="5000" y="0"/>
                  </a:moveTo>
                  <a:lnTo>
                    <a:pt x="5112" y="0"/>
                  </a:lnTo>
                  <a:cubicBezTo>
                    <a:pt x="5117" y="0"/>
                    <a:pt x="5120" y="4"/>
                    <a:pt x="5120" y="8"/>
                  </a:cubicBezTo>
                  <a:cubicBezTo>
                    <a:pt x="5120" y="12"/>
                    <a:pt x="5117" y="16"/>
                    <a:pt x="5112" y="16"/>
                  </a:cubicBezTo>
                  <a:lnTo>
                    <a:pt x="5000" y="16"/>
                  </a:lnTo>
                  <a:cubicBezTo>
                    <a:pt x="4996" y="16"/>
                    <a:pt x="4992" y="12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192" y="0"/>
                  </a:moveTo>
                  <a:lnTo>
                    <a:pt x="5304" y="0"/>
                  </a:lnTo>
                  <a:cubicBezTo>
                    <a:pt x="5309" y="0"/>
                    <a:pt x="5312" y="4"/>
                    <a:pt x="5312" y="8"/>
                  </a:cubicBezTo>
                  <a:cubicBezTo>
                    <a:pt x="5312" y="12"/>
                    <a:pt x="5309" y="16"/>
                    <a:pt x="5304" y="16"/>
                  </a:cubicBezTo>
                  <a:lnTo>
                    <a:pt x="5192" y="16"/>
                  </a:lnTo>
                  <a:cubicBezTo>
                    <a:pt x="5188" y="16"/>
                    <a:pt x="5184" y="12"/>
                    <a:pt x="5184" y="8"/>
                  </a:cubicBezTo>
                  <a:cubicBezTo>
                    <a:pt x="5184" y="4"/>
                    <a:pt x="5188" y="0"/>
                    <a:pt x="5192" y="0"/>
                  </a:cubicBezTo>
                  <a:close/>
                  <a:moveTo>
                    <a:pt x="5384" y="0"/>
                  </a:moveTo>
                  <a:lnTo>
                    <a:pt x="5451" y="0"/>
                  </a:lnTo>
                  <a:cubicBezTo>
                    <a:pt x="5455" y="0"/>
                    <a:pt x="5459" y="4"/>
                    <a:pt x="5459" y="8"/>
                  </a:cubicBezTo>
                  <a:cubicBezTo>
                    <a:pt x="5459" y="12"/>
                    <a:pt x="5455" y="16"/>
                    <a:pt x="5451" y="16"/>
                  </a:cubicBezTo>
                  <a:lnTo>
                    <a:pt x="5384" y="16"/>
                  </a:lnTo>
                  <a:cubicBezTo>
                    <a:pt x="5380" y="16"/>
                    <a:pt x="5376" y="12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6" name="Freeform 99"/>
            <p:cNvSpPr>
              <a:spLocks noEditPoints="1"/>
            </p:cNvSpPr>
            <p:nvPr/>
          </p:nvSpPr>
          <p:spPr bwMode="auto">
            <a:xfrm>
              <a:off x="2089" y="2275"/>
              <a:ext cx="7" cy="142"/>
            </a:xfrm>
            <a:custGeom>
              <a:avLst/>
              <a:gdLst>
                <a:gd name="T0" fmla="*/ 0 w 16"/>
                <a:gd name="T1" fmla="*/ 119552 h 318"/>
                <a:gd name="T2" fmla="*/ 0 w 16"/>
                <a:gd name="T3" fmla="*/ 76358 h 318"/>
                <a:gd name="T4" fmla="*/ 3473 w 16"/>
                <a:gd name="T5" fmla="*/ 73273 h 318"/>
                <a:gd name="T6" fmla="*/ 6945 w 16"/>
                <a:gd name="T7" fmla="*/ 76358 h 318"/>
                <a:gd name="T8" fmla="*/ 6945 w 16"/>
                <a:gd name="T9" fmla="*/ 119552 h 318"/>
                <a:gd name="T10" fmla="*/ 3473 w 16"/>
                <a:gd name="T11" fmla="*/ 122637 h 318"/>
                <a:gd name="T12" fmla="*/ 0 w 16"/>
                <a:gd name="T13" fmla="*/ 119552 h 318"/>
                <a:gd name="T14" fmla="*/ 0 w 16"/>
                <a:gd name="T15" fmla="*/ 45507 h 318"/>
                <a:gd name="T16" fmla="*/ 0 w 16"/>
                <a:gd name="T17" fmla="*/ 3085 h 318"/>
                <a:gd name="T18" fmla="*/ 3473 w 16"/>
                <a:gd name="T19" fmla="*/ 0 h 318"/>
                <a:gd name="T20" fmla="*/ 6945 w 16"/>
                <a:gd name="T21" fmla="*/ 3085 h 318"/>
                <a:gd name="T22" fmla="*/ 6945 w 16"/>
                <a:gd name="T23" fmla="*/ 45507 h 318"/>
                <a:gd name="T24" fmla="*/ 3473 w 16"/>
                <a:gd name="T25" fmla="*/ 48592 h 318"/>
                <a:gd name="T26" fmla="*/ 0 w 16"/>
                <a:gd name="T27" fmla="*/ 45507 h 3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318"/>
                <a:gd name="T44" fmla="*/ 16 w 16"/>
                <a:gd name="T45" fmla="*/ 318 h 3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318">
                  <a:moveTo>
                    <a:pt x="0" y="310"/>
                  </a:moveTo>
                  <a:lnTo>
                    <a:pt x="0" y="198"/>
                  </a:lnTo>
                  <a:cubicBezTo>
                    <a:pt x="0" y="194"/>
                    <a:pt x="4" y="190"/>
                    <a:pt x="8" y="190"/>
                  </a:cubicBezTo>
                  <a:cubicBezTo>
                    <a:pt x="12" y="190"/>
                    <a:pt x="16" y="194"/>
                    <a:pt x="16" y="198"/>
                  </a:cubicBezTo>
                  <a:lnTo>
                    <a:pt x="16" y="310"/>
                  </a:lnTo>
                  <a:cubicBezTo>
                    <a:pt x="16" y="315"/>
                    <a:pt x="12" y="318"/>
                    <a:pt x="8" y="318"/>
                  </a:cubicBezTo>
                  <a:cubicBezTo>
                    <a:pt x="4" y="318"/>
                    <a:pt x="0" y="315"/>
                    <a:pt x="0" y="310"/>
                  </a:cubicBezTo>
                  <a:close/>
                  <a:moveTo>
                    <a:pt x="0" y="118"/>
                  </a:move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lnTo>
                    <a:pt x="16" y="118"/>
                  </a:lnTo>
                  <a:cubicBezTo>
                    <a:pt x="16" y="123"/>
                    <a:pt x="12" y="126"/>
                    <a:pt x="8" y="126"/>
                  </a:cubicBezTo>
                  <a:cubicBezTo>
                    <a:pt x="4" y="126"/>
                    <a:pt x="0" y="123"/>
                    <a:pt x="0" y="118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7" name="Freeform 100"/>
            <p:cNvSpPr>
              <a:spLocks noEditPoints="1"/>
            </p:cNvSpPr>
            <p:nvPr/>
          </p:nvSpPr>
          <p:spPr bwMode="auto">
            <a:xfrm>
              <a:off x="3378" y="1465"/>
              <a:ext cx="272" cy="163"/>
            </a:xfrm>
            <a:custGeom>
              <a:avLst/>
              <a:gdLst>
                <a:gd name="T0" fmla="*/ 262961 w 613"/>
                <a:gd name="T1" fmla="*/ 6184 h 365"/>
                <a:gd name="T2" fmla="*/ 221372 w 613"/>
                <a:gd name="T3" fmla="*/ 27829 h 365"/>
                <a:gd name="T4" fmla="*/ 216607 w 613"/>
                <a:gd name="T5" fmla="*/ 26670 h 365"/>
                <a:gd name="T6" fmla="*/ 217907 w 613"/>
                <a:gd name="T7" fmla="*/ 22418 h 365"/>
                <a:gd name="T8" fmla="*/ 259495 w 613"/>
                <a:gd name="T9" fmla="*/ 773 h 365"/>
                <a:gd name="T10" fmla="*/ 264261 w 613"/>
                <a:gd name="T11" fmla="*/ 1933 h 365"/>
                <a:gd name="T12" fmla="*/ 262961 w 613"/>
                <a:gd name="T13" fmla="*/ 6184 h 365"/>
                <a:gd name="T14" fmla="*/ 191480 w 613"/>
                <a:gd name="T15" fmla="*/ 43676 h 365"/>
                <a:gd name="T16" fmla="*/ 149459 w 613"/>
                <a:gd name="T17" fmla="*/ 65321 h 365"/>
                <a:gd name="T18" fmla="*/ 144693 w 613"/>
                <a:gd name="T19" fmla="*/ 64162 h 365"/>
                <a:gd name="T20" fmla="*/ 145993 w 613"/>
                <a:gd name="T21" fmla="*/ 59910 h 365"/>
                <a:gd name="T22" fmla="*/ 188015 w 613"/>
                <a:gd name="T23" fmla="*/ 38265 h 365"/>
                <a:gd name="T24" fmla="*/ 192780 w 613"/>
                <a:gd name="T25" fmla="*/ 39425 h 365"/>
                <a:gd name="T26" fmla="*/ 191480 w 613"/>
                <a:gd name="T27" fmla="*/ 43676 h 365"/>
                <a:gd name="T28" fmla="*/ 119567 w 613"/>
                <a:gd name="T29" fmla="*/ 80782 h 365"/>
                <a:gd name="T30" fmla="*/ 77545 w 613"/>
                <a:gd name="T31" fmla="*/ 102814 h 365"/>
                <a:gd name="T32" fmla="*/ 72780 w 613"/>
                <a:gd name="T33" fmla="*/ 101654 h 365"/>
                <a:gd name="T34" fmla="*/ 74080 w 613"/>
                <a:gd name="T35" fmla="*/ 97403 h 365"/>
                <a:gd name="T36" fmla="*/ 116101 w 613"/>
                <a:gd name="T37" fmla="*/ 75371 h 365"/>
                <a:gd name="T38" fmla="*/ 120867 w 613"/>
                <a:gd name="T39" fmla="*/ 76531 h 365"/>
                <a:gd name="T40" fmla="*/ 119567 w 613"/>
                <a:gd name="T41" fmla="*/ 80782 h 365"/>
                <a:gd name="T42" fmla="*/ 47654 w 613"/>
                <a:gd name="T43" fmla="*/ 118275 h 365"/>
                <a:gd name="T44" fmla="*/ 5632 w 613"/>
                <a:gd name="T45" fmla="*/ 139919 h 365"/>
                <a:gd name="T46" fmla="*/ 867 w 613"/>
                <a:gd name="T47" fmla="*/ 139146 h 365"/>
                <a:gd name="T48" fmla="*/ 2166 w 613"/>
                <a:gd name="T49" fmla="*/ 134895 h 365"/>
                <a:gd name="T50" fmla="*/ 44188 w 613"/>
                <a:gd name="T51" fmla="*/ 112863 h 365"/>
                <a:gd name="T52" fmla="*/ 48953 w 613"/>
                <a:gd name="T53" fmla="*/ 114023 h 365"/>
                <a:gd name="T54" fmla="*/ 47654 w 613"/>
                <a:gd name="T55" fmla="*/ 118275 h 3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13"/>
                <a:gd name="T85" fmla="*/ 0 h 365"/>
                <a:gd name="T86" fmla="*/ 613 w 613"/>
                <a:gd name="T87" fmla="*/ 365 h 36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13" h="365">
                  <a:moveTo>
                    <a:pt x="607" y="16"/>
                  </a:moveTo>
                  <a:lnTo>
                    <a:pt x="511" y="72"/>
                  </a:lnTo>
                  <a:cubicBezTo>
                    <a:pt x="507" y="74"/>
                    <a:pt x="502" y="73"/>
                    <a:pt x="500" y="69"/>
                  </a:cubicBezTo>
                  <a:cubicBezTo>
                    <a:pt x="498" y="66"/>
                    <a:pt x="499" y="61"/>
                    <a:pt x="503" y="58"/>
                  </a:cubicBezTo>
                  <a:lnTo>
                    <a:pt x="599" y="2"/>
                  </a:lnTo>
                  <a:cubicBezTo>
                    <a:pt x="603" y="0"/>
                    <a:pt x="608" y="1"/>
                    <a:pt x="610" y="5"/>
                  </a:cubicBezTo>
                  <a:cubicBezTo>
                    <a:pt x="613" y="9"/>
                    <a:pt x="611" y="14"/>
                    <a:pt x="607" y="16"/>
                  </a:cubicBezTo>
                  <a:close/>
                  <a:moveTo>
                    <a:pt x="442" y="113"/>
                  </a:moveTo>
                  <a:lnTo>
                    <a:pt x="345" y="169"/>
                  </a:lnTo>
                  <a:cubicBezTo>
                    <a:pt x="341" y="171"/>
                    <a:pt x="336" y="170"/>
                    <a:pt x="334" y="166"/>
                  </a:cubicBezTo>
                  <a:cubicBezTo>
                    <a:pt x="332" y="162"/>
                    <a:pt x="333" y="157"/>
                    <a:pt x="337" y="155"/>
                  </a:cubicBezTo>
                  <a:lnTo>
                    <a:pt x="434" y="99"/>
                  </a:lnTo>
                  <a:cubicBezTo>
                    <a:pt x="437" y="97"/>
                    <a:pt x="442" y="98"/>
                    <a:pt x="445" y="102"/>
                  </a:cubicBezTo>
                  <a:cubicBezTo>
                    <a:pt x="447" y="105"/>
                    <a:pt x="445" y="110"/>
                    <a:pt x="442" y="113"/>
                  </a:cubicBezTo>
                  <a:close/>
                  <a:moveTo>
                    <a:pt x="276" y="209"/>
                  </a:moveTo>
                  <a:lnTo>
                    <a:pt x="179" y="266"/>
                  </a:lnTo>
                  <a:cubicBezTo>
                    <a:pt x="175" y="268"/>
                    <a:pt x="170" y="267"/>
                    <a:pt x="168" y="263"/>
                  </a:cubicBezTo>
                  <a:cubicBezTo>
                    <a:pt x="166" y="259"/>
                    <a:pt x="167" y="254"/>
                    <a:pt x="171" y="252"/>
                  </a:cubicBezTo>
                  <a:lnTo>
                    <a:pt x="268" y="195"/>
                  </a:lnTo>
                  <a:cubicBezTo>
                    <a:pt x="272" y="193"/>
                    <a:pt x="276" y="195"/>
                    <a:pt x="279" y="198"/>
                  </a:cubicBezTo>
                  <a:cubicBezTo>
                    <a:pt x="281" y="202"/>
                    <a:pt x="280" y="207"/>
                    <a:pt x="276" y="209"/>
                  </a:cubicBezTo>
                  <a:close/>
                  <a:moveTo>
                    <a:pt x="110" y="306"/>
                  </a:moveTo>
                  <a:lnTo>
                    <a:pt x="13" y="362"/>
                  </a:lnTo>
                  <a:cubicBezTo>
                    <a:pt x="9" y="365"/>
                    <a:pt x="4" y="363"/>
                    <a:pt x="2" y="360"/>
                  </a:cubicBezTo>
                  <a:cubicBezTo>
                    <a:pt x="0" y="356"/>
                    <a:pt x="1" y="351"/>
                    <a:pt x="5" y="349"/>
                  </a:cubicBezTo>
                  <a:lnTo>
                    <a:pt x="102" y="292"/>
                  </a:lnTo>
                  <a:cubicBezTo>
                    <a:pt x="106" y="290"/>
                    <a:pt x="111" y="291"/>
                    <a:pt x="113" y="295"/>
                  </a:cubicBezTo>
                  <a:cubicBezTo>
                    <a:pt x="115" y="299"/>
                    <a:pt x="114" y="304"/>
                    <a:pt x="110" y="306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8" name="Freeform 101"/>
            <p:cNvSpPr>
              <a:spLocks/>
            </p:cNvSpPr>
            <p:nvPr/>
          </p:nvSpPr>
          <p:spPr bwMode="auto">
            <a:xfrm>
              <a:off x="3324" y="1600"/>
              <a:ext cx="69" cy="58"/>
            </a:xfrm>
            <a:custGeom>
              <a:avLst/>
              <a:gdLst>
                <a:gd name="T0" fmla="*/ 0 w 154"/>
                <a:gd name="T1" fmla="*/ 50677 h 129"/>
                <a:gd name="T2" fmla="*/ 36858 w 154"/>
                <a:gd name="T3" fmla="*/ 0 h 129"/>
                <a:gd name="T4" fmla="*/ 67572 w 154"/>
                <a:gd name="T5" fmla="*/ 46748 h 129"/>
                <a:gd name="T6" fmla="*/ 0 w 154"/>
                <a:gd name="T7" fmla="*/ 50677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"/>
                <a:gd name="T13" fmla="*/ 0 h 129"/>
                <a:gd name="T14" fmla="*/ 154 w 154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" h="129">
                  <a:moveTo>
                    <a:pt x="0" y="129"/>
                  </a:moveTo>
                  <a:lnTo>
                    <a:pt x="84" y="0"/>
                  </a:lnTo>
                  <a:cubicBezTo>
                    <a:pt x="87" y="48"/>
                    <a:pt x="113" y="93"/>
                    <a:pt x="154" y="119"/>
                  </a:cubicBez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9" name="Freeform 102"/>
            <p:cNvSpPr>
              <a:spLocks noEditPoints="1"/>
            </p:cNvSpPr>
            <p:nvPr/>
          </p:nvSpPr>
          <p:spPr bwMode="auto">
            <a:xfrm>
              <a:off x="590" y="1465"/>
              <a:ext cx="271" cy="161"/>
            </a:xfrm>
            <a:custGeom>
              <a:avLst/>
              <a:gdLst>
                <a:gd name="T0" fmla="*/ 6023 w 614"/>
                <a:gd name="T1" fmla="*/ 769 h 362"/>
                <a:gd name="T2" fmla="*/ 47754 w 614"/>
                <a:gd name="T3" fmla="*/ 22285 h 362"/>
                <a:gd name="T4" fmla="*/ 49045 w 614"/>
                <a:gd name="T5" fmla="*/ 26512 h 362"/>
                <a:gd name="T6" fmla="*/ 44312 w 614"/>
                <a:gd name="T7" fmla="*/ 27664 h 362"/>
                <a:gd name="T8" fmla="*/ 2581 w 614"/>
                <a:gd name="T9" fmla="*/ 6148 h 362"/>
                <a:gd name="T10" fmla="*/ 1291 w 614"/>
                <a:gd name="T11" fmla="*/ 1921 h 362"/>
                <a:gd name="T12" fmla="*/ 6023 w 614"/>
                <a:gd name="T13" fmla="*/ 769 h 362"/>
                <a:gd name="T14" fmla="*/ 77439 w 614"/>
                <a:gd name="T15" fmla="*/ 37654 h 362"/>
                <a:gd name="T16" fmla="*/ 119170 w 614"/>
                <a:gd name="T17" fmla="*/ 59171 h 362"/>
                <a:gd name="T18" fmla="*/ 120461 w 614"/>
                <a:gd name="T19" fmla="*/ 63398 h 362"/>
                <a:gd name="T20" fmla="*/ 115728 w 614"/>
                <a:gd name="T21" fmla="*/ 64550 h 362"/>
                <a:gd name="T22" fmla="*/ 73997 w 614"/>
                <a:gd name="T23" fmla="*/ 43034 h 362"/>
                <a:gd name="T24" fmla="*/ 72707 w 614"/>
                <a:gd name="T25" fmla="*/ 38807 h 362"/>
                <a:gd name="T26" fmla="*/ 77439 w 614"/>
                <a:gd name="T27" fmla="*/ 37654 h 362"/>
                <a:gd name="T28" fmla="*/ 148855 w 614"/>
                <a:gd name="T29" fmla="*/ 74540 h 362"/>
                <a:gd name="T30" fmla="*/ 190586 w 614"/>
                <a:gd name="T31" fmla="*/ 96057 h 362"/>
                <a:gd name="T32" fmla="*/ 191877 w 614"/>
                <a:gd name="T33" fmla="*/ 100283 h 362"/>
                <a:gd name="T34" fmla="*/ 187144 w 614"/>
                <a:gd name="T35" fmla="*/ 101436 h 362"/>
                <a:gd name="T36" fmla="*/ 145413 w 614"/>
                <a:gd name="T37" fmla="*/ 79920 h 362"/>
                <a:gd name="T38" fmla="*/ 144123 w 614"/>
                <a:gd name="T39" fmla="*/ 75693 h 362"/>
                <a:gd name="T40" fmla="*/ 148855 w 614"/>
                <a:gd name="T41" fmla="*/ 74540 h 362"/>
                <a:gd name="T42" fmla="*/ 220271 w 614"/>
                <a:gd name="T43" fmla="*/ 111426 h 362"/>
                <a:gd name="T44" fmla="*/ 262002 w 614"/>
                <a:gd name="T45" fmla="*/ 132943 h 362"/>
                <a:gd name="T46" fmla="*/ 263293 w 614"/>
                <a:gd name="T47" fmla="*/ 137169 h 362"/>
                <a:gd name="T48" fmla="*/ 258560 w 614"/>
                <a:gd name="T49" fmla="*/ 138322 h 362"/>
                <a:gd name="T50" fmla="*/ 216829 w 614"/>
                <a:gd name="T51" fmla="*/ 116806 h 362"/>
                <a:gd name="T52" fmla="*/ 215539 w 614"/>
                <a:gd name="T53" fmla="*/ 112579 h 362"/>
                <a:gd name="T54" fmla="*/ 220271 w 614"/>
                <a:gd name="T55" fmla="*/ 111426 h 3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14"/>
                <a:gd name="T85" fmla="*/ 0 h 362"/>
                <a:gd name="T86" fmla="*/ 614 w 614"/>
                <a:gd name="T87" fmla="*/ 362 h 3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14" h="362">
                  <a:moveTo>
                    <a:pt x="14" y="2"/>
                  </a:moveTo>
                  <a:lnTo>
                    <a:pt x="111" y="58"/>
                  </a:lnTo>
                  <a:cubicBezTo>
                    <a:pt x="114" y="60"/>
                    <a:pt x="116" y="65"/>
                    <a:pt x="114" y="69"/>
                  </a:cubicBezTo>
                  <a:cubicBezTo>
                    <a:pt x="111" y="73"/>
                    <a:pt x="106" y="74"/>
                    <a:pt x="103" y="72"/>
                  </a:cubicBezTo>
                  <a:lnTo>
                    <a:pt x="6" y="16"/>
                  </a:lnTo>
                  <a:cubicBezTo>
                    <a:pt x="2" y="14"/>
                    <a:pt x="0" y="9"/>
                    <a:pt x="3" y="5"/>
                  </a:cubicBezTo>
                  <a:cubicBezTo>
                    <a:pt x="5" y="1"/>
                    <a:pt x="10" y="0"/>
                    <a:pt x="14" y="2"/>
                  </a:cubicBezTo>
                  <a:close/>
                  <a:moveTo>
                    <a:pt x="180" y="98"/>
                  </a:moveTo>
                  <a:lnTo>
                    <a:pt x="277" y="154"/>
                  </a:lnTo>
                  <a:cubicBezTo>
                    <a:pt x="281" y="156"/>
                    <a:pt x="282" y="161"/>
                    <a:pt x="280" y="165"/>
                  </a:cubicBezTo>
                  <a:cubicBezTo>
                    <a:pt x="278" y="169"/>
                    <a:pt x="273" y="170"/>
                    <a:pt x="269" y="168"/>
                  </a:cubicBezTo>
                  <a:lnTo>
                    <a:pt x="172" y="112"/>
                  </a:lnTo>
                  <a:cubicBezTo>
                    <a:pt x="168" y="110"/>
                    <a:pt x="167" y="105"/>
                    <a:pt x="169" y="101"/>
                  </a:cubicBezTo>
                  <a:cubicBezTo>
                    <a:pt x="171" y="97"/>
                    <a:pt x="176" y="96"/>
                    <a:pt x="180" y="98"/>
                  </a:cubicBezTo>
                  <a:close/>
                  <a:moveTo>
                    <a:pt x="346" y="194"/>
                  </a:moveTo>
                  <a:lnTo>
                    <a:pt x="443" y="250"/>
                  </a:lnTo>
                  <a:cubicBezTo>
                    <a:pt x="447" y="252"/>
                    <a:pt x="448" y="257"/>
                    <a:pt x="446" y="261"/>
                  </a:cubicBezTo>
                  <a:cubicBezTo>
                    <a:pt x="444" y="265"/>
                    <a:pt x="439" y="266"/>
                    <a:pt x="435" y="264"/>
                  </a:cubicBezTo>
                  <a:lnTo>
                    <a:pt x="338" y="208"/>
                  </a:lnTo>
                  <a:cubicBezTo>
                    <a:pt x="334" y="206"/>
                    <a:pt x="333" y="201"/>
                    <a:pt x="335" y="197"/>
                  </a:cubicBezTo>
                  <a:cubicBezTo>
                    <a:pt x="337" y="193"/>
                    <a:pt x="342" y="192"/>
                    <a:pt x="346" y="194"/>
                  </a:cubicBezTo>
                  <a:close/>
                  <a:moveTo>
                    <a:pt x="512" y="290"/>
                  </a:moveTo>
                  <a:lnTo>
                    <a:pt x="609" y="346"/>
                  </a:lnTo>
                  <a:cubicBezTo>
                    <a:pt x="613" y="348"/>
                    <a:pt x="614" y="353"/>
                    <a:pt x="612" y="357"/>
                  </a:cubicBezTo>
                  <a:cubicBezTo>
                    <a:pt x="610" y="361"/>
                    <a:pt x="605" y="362"/>
                    <a:pt x="601" y="360"/>
                  </a:cubicBezTo>
                  <a:lnTo>
                    <a:pt x="504" y="304"/>
                  </a:lnTo>
                  <a:cubicBezTo>
                    <a:pt x="501" y="302"/>
                    <a:pt x="499" y="297"/>
                    <a:pt x="501" y="293"/>
                  </a:cubicBezTo>
                  <a:cubicBezTo>
                    <a:pt x="504" y="289"/>
                    <a:pt x="509" y="288"/>
                    <a:pt x="512" y="290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0" name="Freeform 103"/>
            <p:cNvSpPr>
              <a:spLocks/>
            </p:cNvSpPr>
            <p:nvPr/>
          </p:nvSpPr>
          <p:spPr bwMode="auto">
            <a:xfrm>
              <a:off x="847" y="1599"/>
              <a:ext cx="68" cy="57"/>
            </a:xfrm>
            <a:custGeom>
              <a:avLst/>
              <a:gdLst>
                <a:gd name="T0" fmla="*/ 65892 w 154"/>
                <a:gd name="T1" fmla="*/ 49102 h 129"/>
                <a:gd name="T2" fmla="*/ 0 w 154"/>
                <a:gd name="T3" fmla="*/ 45676 h 129"/>
                <a:gd name="T4" fmla="*/ 29523 w 154"/>
                <a:gd name="T5" fmla="*/ 0 h 129"/>
                <a:gd name="T6" fmla="*/ 29523 w 154"/>
                <a:gd name="T7" fmla="*/ 0 h 129"/>
                <a:gd name="T8" fmla="*/ 65892 w 154"/>
                <a:gd name="T9" fmla="*/ 49102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29"/>
                <a:gd name="T17" fmla="*/ 154 w 154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29">
                  <a:moveTo>
                    <a:pt x="154" y="129"/>
                  </a:moveTo>
                  <a:lnTo>
                    <a:pt x="0" y="120"/>
                  </a:lnTo>
                  <a:cubicBezTo>
                    <a:pt x="41" y="93"/>
                    <a:pt x="66" y="49"/>
                    <a:pt x="69" y="0"/>
                  </a:cubicBezTo>
                  <a:lnTo>
                    <a:pt x="154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1" name="Rectangle 104"/>
            <p:cNvSpPr>
              <a:spLocks noChangeArrowheads="1"/>
            </p:cNvSpPr>
            <p:nvPr/>
          </p:nvSpPr>
          <p:spPr bwMode="auto">
            <a:xfrm>
              <a:off x="1381" y="200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200" b="0" u="none">
                  <a:solidFill>
                    <a:srgbClr val="000000"/>
                  </a:solidFill>
                  <a:latin typeface="宋体" charset="-122"/>
                  <a:ea typeface="宋体" charset="-122"/>
                </a:rPr>
                <a:t>第</a:t>
              </a:r>
              <a:endParaRPr lang="zh-CN" altLang="en-US">
                <a:ea typeface="宋体" charset="-122"/>
              </a:endParaRPr>
            </a:p>
          </p:txBody>
        </p:sp>
        <p:sp>
          <p:nvSpPr>
            <p:cNvPr id="48232" name="Rectangle 105"/>
            <p:cNvSpPr>
              <a:spLocks noChangeArrowheads="1"/>
            </p:cNvSpPr>
            <p:nvPr/>
          </p:nvSpPr>
          <p:spPr bwMode="auto">
            <a:xfrm>
              <a:off x="1477" y="2002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zh-CN" sz="1200" b="0" u="none">
                  <a:solidFill>
                    <a:srgbClr val="000000"/>
                  </a:solidFill>
                </a:rPr>
                <a:t>3</a:t>
              </a:r>
              <a:endParaRPr lang="en-US" altLang="zh-CN"/>
            </a:p>
          </p:txBody>
        </p:sp>
        <p:sp>
          <p:nvSpPr>
            <p:cNvPr id="48233" name="Rectangle 106"/>
            <p:cNvSpPr>
              <a:spLocks noChangeArrowheads="1"/>
            </p:cNvSpPr>
            <p:nvPr/>
          </p:nvSpPr>
          <p:spPr bwMode="auto">
            <a:xfrm>
              <a:off x="1541" y="200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200" b="0" u="none">
                  <a:solidFill>
                    <a:srgbClr val="000000"/>
                  </a:solidFill>
                  <a:latin typeface="宋体" charset="-122"/>
                  <a:ea typeface="宋体" charset="-122"/>
                </a:rPr>
                <a:t>类</a:t>
              </a:r>
              <a:endParaRPr lang="zh-CN" altLang="en-US">
                <a:ea typeface="宋体" charset="-122"/>
              </a:endParaRPr>
            </a:p>
          </p:txBody>
        </p:sp>
        <p:sp>
          <p:nvSpPr>
            <p:cNvPr id="48234" name="Freeform 107"/>
            <p:cNvSpPr>
              <a:spLocks noEditPoints="1"/>
            </p:cNvSpPr>
            <p:nvPr/>
          </p:nvSpPr>
          <p:spPr bwMode="auto">
            <a:xfrm>
              <a:off x="3321" y="1452"/>
              <a:ext cx="7" cy="142"/>
            </a:xfrm>
            <a:custGeom>
              <a:avLst/>
              <a:gdLst>
                <a:gd name="T0" fmla="*/ 0 w 16"/>
                <a:gd name="T1" fmla="*/ 119876 h 319"/>
                <a:gd name="T2" fmla="*/ 0 w 16"/>
                <a:gd name="T3" fmla="*/ 76705 h 319"/>
                <a:gd name="T4" fmla="*/ 3473 w 16"/>
                <a:gd name="T5" fmla="*/ 73621 h 319"/>
                <a:gd name="T6" fmla="*/ 6945 w 16"/>
                <a:gd name="T7" fmla="*/ 76705 h 319"/>
                <a:gd name="T8" fmla="*/ 6945 w 16"/>
                <a:gd name="T9" fmla="*/ 119876 h 319"/>
                <a:gd name="T10" fmla="*/ 3473 w 16"/>
                <a:gd name="T11" fmla="*/ 122959 h 319"/>
                <a:gd name="T12" fmla="*/ 0 w 16"/>
                <a:gd name="T13" fmla="*/ 119876 h 319"/>
                <a:gd name="T14" fmla="*/ 0 w 16"/>
                <a:gd name="T15" fmla="*/ 45869 h 319"/>
                <a:gd name="T16" fmla="*/ 0 w 16"/>
                <a:gd name="T17" fmla="*/ 3083 h 319"/>
                <a:gd name="T18" fmla="*/ 3473 w 16"/>
                <a:gd name="T19" fmla="*/ 0 h 319"/>
                <a:gd name="T20" fmla="*/ 6945 w 16"/>
                <a:gd name="T21" fmla="*/ 3083 h 319"/>
                <a:gd name="T22" fmla="*/ 6945 w 16"/>
                <a:gd name="T23" fmla="*/ 45869 h 319"/>
                <a:gd name="T24" fmla="*/ 3473 w 16"/>
                <a:gd name="T25" fmla="*/ 48952 h 319"/>
                <a:gd name="T26" fmla="*/ 0 w 16"/>
                <a:gd name="T27" fmla="*/ 45869 h 3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319"/>
                <a:gd name="T44" fmla="*/ 16 w 16"/>
                <a:gd name="T45" fmla="*/ 319 h 3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319">
                  <a:moveTo>
                    <a:pt x="0" y="311"/>
                  </a:moveTo>
                  <a:lnTo>
                    <a:pt x="0" y="199"/>
                  </a:lnTo>
                  <a:cubicBezTo>
                    <a:pt x="0" y="194"/>
                    <a:pt x="3" y="191"/>
                    <a:pt x="8" y="191"/>
                  </a:cubicBezTo>
                  <a:cubicBezTo>
                    <a:pt x="12" y="191"/>
                    <a:pt x="16" y="194"/>
                    <a:pt x="16" y="199"/>
                  </a:cubicBezTo>
                  <a:lnTo>
                    <a:pt x="16" y="311"/>
                  </a:lnTo>
                  <a:cubicBezTo>
                    <a:pt x="16" y="315"/>
                    <a:pt x="12" y="319"/>
                    <a:pt x="8" y="319"/>
                  </a:cubicBezTo>
                  <a:cubicBezTo>
                    <a:pt x="3" y="319"/>
                    <a:pt x="0" y="315"/>
                    <a:pt x="0" y="311"/>
                  </a:cubicBezTo>
                  <a:close/>
                  <a:moveTo>
                    <a:pt x="0" y="119"/>
                  </a:moveTo>
                  <a:lnTo>
                    <a:pt x="0" y="8"/>
                  </a:ln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lnTo>
                    <a:pt x="16" y="119"/>
                  </a:lnTo>
                  <a:cubicBezTo>
                    <a:pt x="16" y="123"/>
                    <a:pt x="12" y="127"/>
                    <a:pt x="8" y="127"/>
                  </a:cubicBezTo>
                  <a:cubicBezTo>
                    <a:pt x="3" y="127"/>
                    <a:pt x="0" y="123"/>
                    <a:pt x="0" y="119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5" name="Freeform 108"/>
            <p:cNvSpPr>
              <a:spLocks noEditPoints="1"/>
            </p:cNvSpPr>
            <p:nvPr/>
          </p:nvSpPr>
          <p:spPr bwMode="auto">
            <a:xfrm>
              <a:off x="2063" y="1452"/>
              <a:ext cx="1246" cy="8"/>
            </a:xfrm>
            <a:custGeom>
              <a:avLst/>
              <a:gdLst>
                <a:gd name="T0" fmla="*/ 51784 w 2816"/>
                <a:gd name="T1" fmla="*/ 0 h 16"/>
                <a:gd name="T2" fmla="*/ 51784 w 2816"/>
                <a:gd name="T3" fmla="*/ 7144 h 16"/>
                <a:gd name="T4" fmla="*/ 0 w 2816"/>
                <a:gd name="T5" fmla="*/ 3572 h 16"/>
                <a:gd name="T6" fmla="*/ 86306 w 2816"/>
                <a:gd name="T7" fmla="*/ 0 h 16"/>
                <a:gd name="T8" fmla="*/ 138090 w 2816"/>
                <a:gd name="T9" fmla="*/ 3572 h 16"/>
                <a:gd name="T10" fmla="*/ 86306 w 2816"/>
                <a:gd name="T11" fmla="*/ 7144 h 16"/>
                <a:gd name="T12" fmla="*/ 86306 w 2816"/>
                <a:gd name="T13" fmla="*/ 0 h 16"/>
                <a:gd name="T14" fmla="*/ 217492 w 2816"/>
                <a:gd name="T15" fmla="*/ 0 h 16"/>
                <a:gd name="T16" fmla="*/ 217492 w 2816"/>
                <a:gd name="T17" fmla="*/ 7144 h 16"/>
                <a:gd name="T18" fmla="*/ 165708 w 2816"/>
                <a:gd name="T19" fmla="*/ 3572 h 16"/>
                <a:gd name="T20" fmla="*/ 252015 w 2816"/>
                <a:gd name="T21" fmla="*/ 0 h 16"/>
                <a:gd name="T22" fmla="*/ 303798 w 2816"/>
                <a:gd name="T23" fmla="*/ 3572 h 16"/>
                <a:gd name="T24" fmla="*/ 252015 w 2816"/>
                <a:gd name="T25" fmla="*/ 7144 h 16"/>
                <a:gd name="T26" fmla="*/ 252015 w 2816"/>
                <a:gd name="T27" fmla="*/ 0 h 16"/>
                <a:gd name="T28" fmla="*/ 383200 w 2816"/>
                <a:gd name="T29" fmla="*/ 0 h 16"/>
                <a:gd name="T30" fmla="*/ 383200 w 2816"/>
                <a:gd name="T31" fmla="*/ 7144 h 16"/>
                <a:gd name="T32" fmla="*/ 331416 w 2816"/>
                <a:gd name="T33" fmla="*/ 3572 h 16"/>
                <a:gd name="T34" fmla="*/ 417722 w 2816"/>
                <a:gd name="T35" fmla="*/ 0 h 16"/>
                <a:gd name="T36" fmla="*/ 469507 w 2816"/>
                <a:gd name="T37" fmla="*/ 3572 h 16"/>
                <a:gd name="T38" fmla="*/ 417722 w 2816"/>
                <a:gd name="T39" fmla="*/ 7144 h 16"/>
                <a:gd name="T40" fmla="*/ 417722 w 2816"/>
                <a:gd name="T41" fmla="*/ 0 h 16"/>
                <a:gd name="T42" fmla="*/ 548908 w 2816"/>
                <a:gd name="T43" fmla="*/ 0 h 16"/>
                <a:gd name="T44" fmla="*/ 548908 w 2816"/>
                <a:gd name="T45" fmla="*/ 7144 h 16"/>
                <a:gd name="T46" fmla="*/ 497124 w 2816"/>
                <a:gd name="T47" fmla="*/ 3572 h 16"/>
                <a:gd name="T48" fmla="*/ 583431 w 2816"/>
                <a:gd name="T49" fmla="*/ 0 h 16"/>
                <a:gd name="T50" fmla="*/ 635214 w 2816"/>
                <a:gd name="T51" fmla="*/ 3572 h 16"/>
                <a:gd name="T52" fmla="*/ 583431 w 2816"/>
                <a:gd name="T53" fmla="*/ 7144 h 16"/>
                <a:gd name="T54" fmla="*/ 583431 w 2816"/>
                <a:gd name="T55" fmla="*/ 0 h 16"/>
                <a:gd name="T56" fmla="*/ 714616 w 2816"/>
                <a:gd name="T57" fmla="*/ 0 h 16"/>
                <a:gd name="T58" fmla="*/ 714616 w 2816"/>
                <a:gd name="T59" fmla="*/ 7144 h 16"/>
                <a:gd name="T60" fmla="*/ 662833 w 2816"/>
                <a:gd name="T61" fmla="*/ 3572 h 16"/>
                <a:gd name="T62" fmla="*/ 749139 w 2816"/>
                <a:gd name="T63" fmla="*/ 0 h 16"/>
                <a:gd name="T64" fmla="*/ 800923 w 2816"/>
                <a:gd name="T65" fmla="*/ 3572 h 16"/>
                <a:gd name="T66" fmla="*/ 749139 w 2816"/>
                <a:gd name="T67" fmla="*/ 7144 h 16"/>
                <a:gd name="T68" fmla="*/ 749139 w 2816"/>
                <a:gd name="T69" fmla="*/ 0 h 16"/>
                <a:gd name="T70" fmla="*/ 880324 w 2816"/>
                <a:gd name="T71" fmla="*/ 0 h 16"/>
                <a:gd name="T72" fmla="*/ 880324 w 2816"/>
                <a:gd name="T73" fmla="*/ 7144 h 16"/>
                <a:gd name="T74" fmla="*/ 828540 w 2816"/>
                <a:gd name="T75" fmla="*/ 3572 h 16"/>
                <a:gd name="T76" fmla="*/ 914847 w 2816"/>
                <a:gd name="T77" fmla="*/ 0 h 16"/>
                <a:gd name="T78" fmla="*/ 966631 w 2816"/>
                <a:gd name="T79" fmla="*/ 3572 h 16"/>
                <a:gd name="T80" fmla="*/ 914847 w 2816"/>
                <a:gd name="T81" fmla="*/ 7144 h 16"/>
                <a:gd name="T82" fmla="*/ 914847 w 2816"/>
                <a:gd name="T83" fmla="*/ 0 h 16"/>
                <a:gd name="T84" fmla="*/ 1046032 w 2816"/>
                <a:gd name="T85" fmla="*/ 0 h 16"/>
                <a:gd name="T86" fmla="*/ 1046032 w 2816"/>
                <a:gd name="T87" fmla="*/ 7144 h 16"/>
                <a:gd name="T88" fmla="*/ 994249 w 2816"/>
                <a:gd name="T89" fmla="*/ 3572 h 16"/>
                <a:gd name="T90" fmla="*/ 1080555 w 2816"/>
                <a:gd name="T91" fmla="*/ 0 h 16"/>
                <a:gd name="T92" fmla="*/ 1132339 w 2816"/>
                <a:gd name="T93" fmla="*/ 3572 h 16"/>
                <a:gd name="T94" fmla="*/ 1080555 w 2816"/>
                <a:gd name="T95" fmla="*/ 7144 h 16"/>
                <a:gd name="T96" fmla="*/ 1080555 w 2816"/>
                <a:gd name="T97" fmla="*/ 0 h 16"/>
                <a:gd name="T98" fmla="*/ 1211740 w 2816"/>
                <a:gd name="T99" fmla="*/ 0 h 16"/>
                <a:gd name="T100" fmla="*/ 1211740 w 2816"/>
                <a:gd name="T101" fmla="*/ 7144 h 16"/>
                <a:gd name="T102" fmla="*/ 1159957 w 2816"/>
                <a:gd name="T103" fmla="*/ 3572 h 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16"/>
                <a:gd name="T157" fmla="*/ 0 h 16"/>
                <a:gd name="T158" fmla="*/ 2816 w 2816"/>
                <a:gd name="T159" fmla="*/ 16 h 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16" h="16">
                  <a:moveTo>
                    <a:pt x="8" y="0"/>
                  </a:moveTo>
                  <a:lnTo>
                    <a:pt x="120" y="0"/>
                  </a:lnTo>
                  <a:cubicBezTo>
                    <a:pt x="124" y="0"/>
                    <a:pt x="128" y="4"/>
                    <a:pt x="128" y="8"/>
                  </a:cubicBezTo>
                  <a:cubicBezTo>
                    <a:pt x="128" y="13"/>
                    <a:pt x="124" y="16"/>
                    <a:pt x="120" y="16"/>
                  </a:cubicBezTo>
                  <a:lnTo>
                    <a:pt x="8" y="16"/>
                  </a:lnTo>
                  <a:cubicBezTo>
                    <a:pt x="3" y="16"/>
                    <a:pt x="0" y="13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lose/>
                  <a:moveTo>
                    <a:pt x="200" y="0"/>
                  </a:moveTo>
                  <a:lnTo>
                    <a:pt x="312" y="0"/>
                  </a:lnTo>
                  <a:cubicBezTo>
                    <a:pt x="316" y="0"/>
                    <a:pt x="320" y="4"/>
                    <a:pt x="320" y="8"/>
                  </a:cubicBezTo>
                  <a:cubicBezTo>
                    <a:pt x="320" y="13"/>
                    <a:pt x="316" y="16"/>
                    <a:pt x="312" y="16"/>
                  </a:cubicBezTo>
                  <a:lnTo>
                    <a:pt x="200" y="16"/>
                  </a:lnTo>
                  <a:cubicBezTo>
                    <a:pt x="195" y="16"/>
                    <a:pt x="192" y="13"/>
                    <a:pt x="192" y="8"/>
                  </a:cubicBezTo>
                  <a:cubicBezTo>
                    <a:pt x="192" y="4"/>
                    <a:pt x="195" y="0"/>
                    <a:pt x="200" y="0"/>
                  </a:cubicBezTo>
                  <a:close/>
                  <a:moveTo>
                    <a:pt x="392" y="0"/>
                  </a:moveTo>
                  <a:lnTo>
                    <a:pt x="504" y="0"/>
                  </a:lnTo>
                  <a:cubicBezTo>
                    <a:pt x="508" y="0"/>
                    <a:pt x="512" y="4"/>
                    <a:pt x="512" y="8"/>
                  </a:cubicBezTo>
                  <a:cubicBezTo>
                    <a:pt x="512" y="13"/>
                    <a:pt x="508" y="16"/>
                    <a:pt x="504" y="16"/>
                  </a:cubicBezTo>
                  <a:lnTo>
                    <a:pt x="392" y="16"/>
                  </a:lnTo>
                  <a:cubicBezTo>
                    <a:pt x="387" y="16"/>
                    <a:pt x="384" y="13"/>
                    <a:pt x="384" y="8"/>
                  </a:cubicBezTo>
                  <a:cubicBezTo>
                    <a:pt x="384" y="4"/>
                    <a:pt x="387" y="0"/>
                    <a:pt x="392" y="0"/>
                  </a:cubicBezTo>
                  <a:close/>
                  <a:moveTo>
                    <a:pt x="584" y="0"/>
                  </a:moveTo>
                  <a:lnTo>
                    <a:pt x="696" y="0"/>
                  </a:lnTo>
                  <a:cubicBezTo>
                    <a:pt x="700" y="0"/>
                    <a:pt x="704" y="4"/>
                    <a:pt x="704" y="8"/>
                  </a:cubicBezTo>
                  <a:cubicBezTo>
                    <a:pt x="704" y="13"/>
                    <a:pt x="700" y="16"/>
                    <a:pt x="696" y="16"/>
                  </a:cubicBezTo>
                  <a:lnTo>
                    <a:pt x="584" y="16"/>
                  </a:lnTo>
                  <a:cubicBezTo>
                    <a:pt x="579" y="16"/>
                    <a:pt x="576" y="13"/>
                    <a:pt x="576" y="8"/>
                  </a:cubicBezTo>
                  <a:cubicBezTo>
                    <a:pt x="576" y="4"/>
                    <a:pt x="579" y="0"/>
                    <a:pt x="584" y="0"/>
                  </a:cubicBezTo>
                  <a:close/>
                  <a:moveTo>
                    <a:pt x="776" y="0"/>
                  </a:moveTo>
                  <a:lnTo>
                    <a:pt x="888" y="0"/>
                  </a:lnTo>
                  <a:cubicBezTo>
                    <a:pt x="892" y="0"/>
                    <a:pt x="896" y="4"/>
                    <a:pt x="896" y="8"/>
                  </a:cubicBezTo>
                  <a:cubicBezTo>
                    <a:pt x="896" y="13"/>
                    <a:pt x="892" y="16"/>
                    <a:pt x="888" y="16"/>
                  </a:cubicBezTo>
                  <a:lnTo>
                    <a:pt x="776" y="16"/>
                  </a:lnTo>
                  <a:cubicBezTo>
                    <a:pt x="771" y="16"/>
                    <a:pt x="768" y="13"/>
                    <a:pt x="768" y="8"/>
                  </a:cubicBezTo>
                  <a:cubicBezTo>
                    <a:pt x="768" y="4"/>
                    <a:pt x="771" y="0"/>
                    <a:pt x="776" y="0"/>
                  </a:cubicBezTo>
                  <a:close/>
                  <a:moveTo>
                    <a:pt x="968" y="0"/>
                  </a:moveTo>
                  <a:lnTo>
                    <a:pt x="1080" y="0"/>
                  </a:lnTo>
                  <a:cubicBezTo>
                    <a:pt x="1084" y="0"/>
                    <a:pt x="1088" y="4"/>
                    <a:pt x="1088" y="8"/>
                  </a:cubicBezTo>
                  <a:cubicBezTo>
                    <a:pt x="1088" y="13"/>
                    <a:pt x="1084" y="16"/>
                    <a:pt x="1080" y="16"/>
                  </a:cubicBezTo>
                  <a:lnTo>
                    <a:pt x="968" y="16"/>
                  </a:lnTo>
                  <a:cubicBezTo>
                    <a:pt x="963" y="16"/>
                    <a:pt x="960" y="13"/>
                    <a:pt x="960" y="8"/>
                  </a:cubicBezTo>
                  <a:cubicBezTo>
                    <a:pt x="960" y="4"/>
                    <a:pt x="963" y="0"/>
                    <a:pt x="968" y="0"/>
                  </a:cubicBezTo>
                  <a:close/>
                  <a:moveTo>
                    <a:pt x="1160" y="0"/>
                  </a:moveTo>
                  <a:lnTo>
                    <a:pt x="1272" y="0"/>
                  </a:lnTo>
                  <a:cubicBezTo>
                    <a:pt x="1276" y="0"/>
                    <a:pt x="1280" y="4"/>
                    <a:pt x="1280" y="8"/>
                  </a:cubicBezTo>
                  <a:cubicBezTo>
                    <a:pt x="1280" y="13"/>
                    <a:pt x="1276" y="16"/>
                    <a:pt x="1272" y="16"/>
                  </a:cubicBezTo>
                  <a:lnTo>
                    <a:pt x="1160" y="16"/>
                  </a:lnTo>
                  <a:cubicBezTo>
                    <a:pt x="1155" y="16"/>
                    <a:pt x="1152" y="13"/>
                    <a:pt x="1152" y="8"/>
                  </a:cubicBezTo>
                  <a:cubicBezTo>
                    <a:pt x="1152" y="4"/>
                    <a:pt x="1155" y="0"/>
                    <a:pt x="1160" y="0"/>
                  </a:cubicBezTo>
                  <a:close/>
                  <a:moveTo>
                    <a:pt x="1352" y="0"/>
                  </a:moveTo>
                  <a:lnTo>
                    <a:pt x="1464" y="0"/>
                  </a:lnTo>
                  <a:cubicBezTo>
                    <a:pt x="1468" y="0"/>
                    <a:pt x="1472" y="4"/>
                    <a:pt x="1472" y="8"/>
                  </a:cubicBezTo>
                  <a:cubicBezTo>
                    <a:pt x="1472" y="13"/>
                    <a:pt x="1468" y="16"/>
                    <a:pt x="1464" y="16"/>
                  </a:cubicBezTo>
                  <a:lnTo>
                    <a:pt x="1352" y="16"/>
                  </a:lnTo>
                  <a:cubicBezTo>
                    <a:pt x="1347" y="16"/>
                    <a:pt x="1344" y="13"/>
                    <a:pt x="1344" y="8"/>
                  </a:cubicBezTo>
                  <a:cubicBezTo>
                    <a:pt x="1344" y="4"/>
                    <a:pt x="1347" y="0"/>
                    <a:pt x="1352" y="0"/>
                  </a:cubicBezTo>
                  <a:close/>
                  <a:moveTo>
                    <a:pt x="1544" y="0"/>
                  </a:moveTo>
                  <a:lnTo>
                    <a:pt x="1656" y="0"/>
                  </a:lnTo>
                  <a:cubicBezTo>
                    <a:pt x="1660" y="0"/>
                    <a:pt x="1664" y="4"/>
                    <a:pt x="1664" y="8"/>
                  </a:cubicBezTo>
                  <a:cubicBezTo>
                    <a:pt x="1664" y="13"/>
                    <a:pt x="1660" y="16"/>
                    <a:pt x="1656" y="16"/>
                  </a:cubicBezTo>
                  <a:lnTo>
                    <a:pt x="1544" y="16"/>
                  </a:lnTo>
                  <a:cubicBezTo>
                    <a:pt x="1539" y="16"/>
                    <a:pt x="1536" y="13"/>
                    <a:pt x="1536" y="8"/>
                  </a:cubicBezTo>
                  <a:cubicBezTo>
                    <a:pt x="1536" y="4"/>
                    <a:pt x="1539" y="0"/>
                    <a:pt x="1544" y="0"/>
                  </a:cubicBezTo>
                  <a:close/>
                  <a:moveTo>
                    <a:pt x="1736" y="0"/>
                  </a:moveTo>
                  <a:lnTo>
                    <a:pt x="1848" y="0"/>
                  </a:lnTo>
                  <a:cubicBezTo>
                    <a:pt x="1852" y="0"/>
                    <a:pt x="1856" y="4"/>
                    <a:pt x="1856" y="8"/>
                  </a:cubicBezTo>
                  <a:cubicBezTo>
                    <a:pt x="1856" y="13"/>
                    <a:pt x="1852" y="16"/>
                    <a:pt x="1848" y="16"/>
                  </a:cubicBezTo>
                  <a:lnTo>
                    <a:pt x="1736" y="16"/>
                  </a:lnTo>
                  <a:cubicBezTo>
                    <a:pt x="1731" y="16"/>
                    <a:pt x="1728" y="13"/>
                    <a:pt x="1728" y="8"/>
                  </a:cubicBezTo>
                  <a:cubicBezTo>
                    <a:pt x="1728" y="4"/>
                    <a:pt x="1731" y="0"/>
                    <a:pt x="1736" y="0"/>
                  </a:cubicBezTo>
                  <a:close/>
                  <a:moveTo>
                    <a:pt x="1928" y="0"/>
                  </a:moveTo>
                  <a:lnTo>
                    <a:pt x="2040" y="0"/>
                  </a:lnTo>
                  <a:cubicBezTo>
                    <a:pt x="2044" y="0"/>
                    <a:pt x="2048" y="4"/>
                    <a:pt x="2048" y="8"/>
                  </a:cubicBezTo>
                  <a:cubicBezTo>
                    <a:pt x="2048" y="13"/>
                    <a:pt x="2044" y="16"/>
                    <a:pt x="2040" y="16"/>
                  </a:cubicBezTo>
                  <a:lnTo>
                    <a:pt x="1928" y="16"/>
                  </a:lnTo>
                  <a:cubicBezTo>
                    <a:pt x="1923" y="16"/>
                    <a:pt x="1920" y="13"/>
                    <a:pt x="1920" y="8"/>
                  </a:cubicBezTo>
                  <a:cubicBezTo>
                    <a:pt x="1920" y="4"/>
                    <a:pt x="1923" y="0"/>
                    <a:pt x="1928" y="0"/>
                  </a:cubicBezTo>
                  <a:close/>
                  <a:moveTo>
                    <a:pt x="2120" y="0"/>
                  </a:moveTo>
                  <a:lnTo>
                    <a:pt x="2232" y="0"/>
                  </a:lnTo>
                  <a:cubicBezTo>
                    <a:pt x="2236" y="0"/>
                    <a:pt x="2240" y="4"/>
                    <a:pt x="2240" y="8"/>
                  </a:cubicBezTo>
                  <a:cubicBezTo>
                    <a:pt x="2240" y="13"/>
                    <a:pt x="2236" y="16"/>
                    <a:pt x="2232" y="16"/>
                  </a:cubicBezTo>
                  <a:lnTo>
                    <a:pt x="2120" y="16"/>
                  </a:lnTo>
                  <a:cubicBezTo>
                    <a:pt x="2115" y="16"/>
                    <a:pt x="2112" y="13"/>
                    <a:pt x="2112" y="8"/>
                  </a:cubicBezTo>
                  <a:cubicBezTo>
                    <a:pt x="2112" y="4"/>
                    <a:pt x="2115" y="0"/>
                    <a:pt x="2120" y="0"/>
                  </a:cubicBezTo>
                  <a:close/>
                  <a:moveTo>
                    <a:pt x="2312" y="0"/>
                  </a:moveTo>
                  <a:lnTo>
                    <a:pt x="2424" y="0"/>
                  </a:lnTo>
                  <a:cubicBezTo>
                    <a:pt x="2428" y="0"/>
                    <a:pt x="2432" y="4"/>
                    <a:pt x="2432" y="8"/>
                  </a:cubicBezTo>
                  <a:cubicBezTo>
                    <a:pt x="2432" y="13"/>
                    <a:pt x="2428" y="16"/>
                    <a:pt x="2424" y="16"/>
                  </a:cubicBezTo>
                  <a:lnTo>
                    <a:pt x="2312" y="16"/>
                  </a:lnTo>
                  <a:cubicBezTo>
                    <a:pt x="2307" y="16"/>
                    <a:pt x="2304" y="13"/>
                    <a:pt x="2304" y="8"/>
                  </a:cubicBezTo>
                  <a:cubicBezTo>
                    <a:pt x="2304" y="4"/>
                    <a:pt x="2307" y="0"/>
                    <a:pt x="2312" y="0"/>
                  </a:cubicBezTo>
                  <a:close/>
                  <a:moveTo>
                    <a:pt x="2504" y="0"/>
                  </a:moveTo>
                  <a:lnTo>
                    <a:pt x="2616" y="0"/>
                  </a:lnTo>
                  <a:cubicBezTo>
                    <a:pt x="2620" y="0"/>
                    <a:pt x="2624" y="4"/>
                    <a:pt x="2624" y="8"/>
                  </a:cubicBezTo>
                  <a:cubicBezTo>
                    <a:pt x="2624" y="13"/>
                    <a:pt x="2620" y="16"/>
                    <a:pt x="2616" y="16"/>
                  </a:cubicBezTo>
                  <a:lnTo>
                    <a:pt x="2504" y="16"/>
                  </a:lnTo>
                  <a:cubicBezTo>
                    <a:pt x="2499" y="16"/>
                    <a:pt x="2496" y="13"/>
                    <a:pt x="2496" y="8"/>
                  </a:cubicBezTo>
                  <a:cubicBezTo>
                    <a:pt x="2496" y="4"/>
                    <a:pt x="2499" y="0"/>
                    <a:pt x="2504" y="0"/>
                  </a:cubicBezTo>
                  <a:close/>
                  <a:moveTo>
                    <a:pt x="2696" y="0"/>
                  </a:moveTo>
                  <a:lnTo>
                    <a:pt x="2808" y="0"/>
                  </a:lnTo>
                  <a:cubicBezTo>
                    <a:pt x="2812" y="0"/>
                    <a:pt x="2816" y="4"/>
                    <a:pt x="2816" y="8"/>
                  </a:cubicBezTo>
                  <a:cubicBezTo>
                    <a:pt x="2816" y="13"/>
                    <a:pt x="2812" y="16"/>
                    <a:pt x="2808" y="16"/>
                  </a:cubicBezTo>
                  <a:lnTo>
                    <a:pt x="2696" y="16"/>
                  </a:lnTo>
                  <a:cubicBezTo>
                    <a:pt x="2691" y="16"/>
                    <a:pt x="2688" y="13"/>
                    <a:pt x="2688" y="8"/>
                  </a:cubicBezTo>
                  <a:cubicBezTo>
                    <a:pt x="2688" y="4"/>
                    <a:pt x="2691" y="0"/>
                    <a:pt x="2696" y="0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6" name="Freeform 109"/>
            <p:cNvSpPr>
              <a:spLocks noEditPoints="1"/>
            </p:cNvSpPr>
            <p:nvPr/>
          </p:nvSpPr>
          <p:spPr bwMode="auto">
            <a:xfrm>
              <a:off x="2665" y="1317"/>
              <a:ext cx="7" cy="143"/>
            </a:xfrm>
            <a:custGeom>
              <a:avLst/>
              <a:gdLst>
                <a:gd name="T0" fmla="*/ 0 w 16"/>
                <a:gd name="T1" fmla="*/ 121090 h 318"/>
                <a:gd name="T2" fmla="*/ 0 w 16"/>
                <a:gd name="T3" fmla="*/ 77341 h 318"/>
                <a:gd name="T4" fmla="*/ 3473 w 16"/>
                <a:gd name="T5" fmla="*/ 74216 h 318"/>
                <a:gd name="T6" fmla="*/ 6945 w 16"/>
                <a:gd name="T7" fmla="*/ 77341 h 318"/>
                <a:gd name="T8" fmla="*/ 6945 w 16"/>
                <a:gd name="T9" fmla="*/ 121090 h 318"/>
                <a:gd name="T10" fmla="*/ 3473 w 16"/>
                <a:gd name="T11" fmla="*/ 124214 h 318"/>
                <a:gd name="T12" fmla="*/ 0 w 16"/>
                <a:gd name="T13" fmla="*/ 121090 h 318"/>
                <a:gd name="T14" fmla="*/ 0 w 16"/>
                <a:gd name="T15" fmla="*/ 46092 h 318"/>
                <a:gd name="T16" fmla="*/ 0 w 16"/>
                <a:gd name="T17" fmla="*/ 3125 h 318"/>
                <a:gd name="T18" fmla="*/ 3473 w 16"/>
                <a:gd name="T19" fmla="*/ 0 h 318"/>
                <a:gd name="T20" fmla="*/ 6945 w 16"/>
                <a:gd name="T21" fmla="*/ 3125 h 318"/>
                <a:gd name="T22" fmla="*/ 6945 w 16"/>
                <a:gd name="T23" fmla="*/ 46092 h 318"/>
                <a:gd name="T24" fmla="*/ 3473 w 16"/>
                <a:gd name="T25" fmla="*/ 49217 h 318"/>
                <a:gd name="T26" fmla="*/ 0 w 16"/>
                <a:gd name="T27" fmla="*/ 46092 h 3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318"/>
                <a:gd name="T44" fmla="*/ 16 w 16"/>
                <a:gd name="T45" fmla="*/ 318 h 3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318">
                  <a:moveTo>
                    <a:pt x="0" y="310"/>
                  </a:moveTo>
                  <a:lnTo>
                    <a:pt x="0" y="198"/>
                  </a:lnTo>
                  <a:cubicBezTo>
                    <a:pt x="0" y="194"/>
                    <a:pt x="4" y="190"/>
                    <a:pt x="8" y="190"/>
                  </a:cubicBezTo>
                  <a:cubicBezTo>
                    <a:pt x="13" y="190"/>
                    <a:pt x="16" y="194"/>
                    <a:pt x="16" y="198"/>
                  </a:cubicBezTo>
                  <a:lnTo>
                    <a:pt x="16" y="310"/>
                  </a:lnTo>
                  <a:cubicBezTo>
                    <a:pt x="16" y="315"/>
                    <a:pt x="13" y="318"/>
                    <a:pt x="8" y="318"/>
                  </a:cubicBezTo>
                  <a:cubicBezTo>
                    <a:pt x="4" y="318"/>
                    <a:pt x="0" y="315"/>
                    <a:pt x="0" y="310"/>
                  </a:cubicBezTo>
                  <a:close/>
                  <a:moveTo>
                    <a:pt x="0" y="118"/>
                  </a:move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lnTo>
                    <a:pt x="16" y="118"/>
                  </a:lnTo>
                  <a:cubicBezTo>
                    <a:pt x="16" y="123"/>
                    <a:pt x="13" y="126"/>
                    <a:pt x="8" y="126"/>
                  </a:cubicBezTo>
                  <a:cubicBezTo>
                    <a:pt x="4" y="126"/>
                    <a:pt x="0" y="123"/>
                    <a:pt x="0" y="118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7" name="Freeform 110"/>
            <p:cNvSpPr>
              <a:spLocks noEditPoints="1"/>
            </p:cNvSpPr>
            <p:nvPr/>
          </p:nvSpPr>
          <p:spPr bwMode="auto">
            <a:xfrm>
              <a:off x="2063" y="1452"/>
              <a:ext cx="7" cy="223"/>
            </a:xfrm>
            <a:custGeom>
              <a:avLst/>
              <a:gdLst>
                <a:gd name="T0" fmla="*/ 0 w 16"/>
                <a:gd name="T1" fmla="*/ 190198 h 500"/>
                <a:gd name="T2" fmla="*/ 0 w 16"/>
                <a:gd name="T3" fmla="*/ 146901 h 500"/>
                <a:gd name="T4" fmla="*/ 3473 w 16"/>
                <a:gd name="T5" fmla="*/ 143809 h 500"/>
                <a:gd name="T6" fmla="*/ 6945 w 16"/>
                <a:gd name="T7" fmla="*/ 146901 h 500"/>
                <a:gd name="T8" fmla="*/ 6945 w 16"/>
                <a:gd name="T9" fmla="*/ 190198 h 500"/>
                <a:gd name="T10" fmla="*/ 3473 w 16"/>
                <a:gd name="T11" fmla="*/ 193291 h 500"/>
                <a:gd name="T12" fmla="*/ 0 w 16"/>
                <a:gd name="T13" fmla="*/ 190198 h 500"/>
                <a:gd name="T14" fmla="*/ 0 w 16"/>
                <a:gd name="T15" fmla="*/ 115975 h 500"/>
                <a:gd name="T16" fmla="*/ 0 w 16"/>
                <a:gd name="T17" fmla="*/ 72677 h 500"/>
                <a:gd name="T18" fmla="*/ 3473 w 16"/>
                <a:gd name="T19" fmla="*/ 69585 h 500"/>
                <a:gd name="T20" fmla="*/ 6945 w 16"/>
                <a:gd name="T21" fmla="*/ 72677 h 500"/>
                <a:gd name="T22" fmla="*/ 6945 w 16"/>
                <a:gd name="T23" fmla="*/ 115975 h 500"/>
                <a:gd name="T24" fmla="*/ 3473 w 16"/>
                <a:gd name="T25" fmla="*/ 119067 h 500"/>
                <a:gd name="T26" fmla="*/ 0 w 16"/>
                <a:gd name="T27" fmla="*/ 115975 h 500"/>
                <a:gd name="T28" fmla="*/ 0 w 16"/>
                <a:gd name="T29" fmla="*/ 41751 h 500"/>
                <a:gd name="T30" fmla="*/ 0 w 16"/>
                <a:gd name="T31" fmla="*/ 3093 h 500"/>
                <a:gd name="T32" fmla="*/ 3473 w 16"/>
                <a:gd name="T33" fmla="*/ 0 h 500"/>
                <a:gd name="T34" fmla="*/ 6945 w 16"/>
                <a:gd name="T35" fmla="*/ 3093 h 500"/>
                <a:gd name="T36" fmla="*/ 6945 w 16"/>
                <a:gd name="T37" fmla="*/ 41751 h 500"/>
                <a:gd name="T38" fmla="*/ 3473 w 16"/>
                <a:gd name="T39" fmla="*/ 44844 h 500"/>
                <a:gd name="T40" fmla="*/ 0 w 16"/>
                <a:gd name="T41" fmla="*/ 41751 h 5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500"/>
                <a:gd name="T65" fmla="*/ 16 w 16"/>
                <a:gd name="T66" fmla="*/ 500 h 5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500">
                  <a:moveTo>
                    <a:pt x="0" y="492"/>
                  </a:moveTo>
                  <a:lnTo>
                    <a:pt x="0" y="380"/>
                  </a:lnTo>
                  <a:cubicBezTo>
                    <a:pt x="0" y="376"/>
                    <a:pt x="3" y="372"/>
                    <a:pt x="8" y="372"/>
                  </a:cubicBezTo>
                  <a:cubicBezTo>
                    <a:pt x="12" y="372"/>
                    <a:pt x="16" y="376"/>
                    <a:pt x="16" y="380"/>
                  </a:cubicBezTo>
                  <a:lnTo>
                    <a:pt x="16" y="492"/>
                  </a:lnTo>
                  <a:cubicBezTo>
                    <a:pt x="16" y="497"/>
                    <a:pt x="12" y="500"/>
                    <a:pt x="8" y="500"/>
                  </a:cubicBezTo>
                  <a:cubicBezTo>
                    <a:pt x="3" y="500"/>
                    <a:pt x="0" y="497"/>
                    <a:pt x="0" y="492"/>
                  </a:cubicBezTo>
                  <a:close/>
                  <a:moveTo>
                    <a:pt x="0" y="300"/>
                  </a:moveTo>
                  <a:lnTo>
                    <a:pt x="0" y="188"/>
                  </a:lnTo>
                  <a:cubicBezTo>
                    <a:pt x="0" y="184"/>
                    <a:pt x="3" y="180"/>
                    <a:pt x="8" y="180"/>
                  </a:cubicBezTo>
                  <a:cubicBezTo>
                    <a:pt x="12" y="180"/>
                    <a:pt x="16" y="184"/>
                    <a:pt x="16" y="188"/>
                  </a:cubicBezTo>
                  <a:lnTo>
                    <a:pt x="16" y="300"/>
                  </a:lnTo>
                  <a:cubicBezTo>
                    <a:pt x="16" y="305"/>
                    <a:pt x="12" y="308"/>
                    <a:pt x="8" y="308"/>
                  </a:cubicBezTo>
                  <a:cubicBezTo>
                    <a:pt x="3" y="308"/>
                    <a:pt x="0" y="305"/>
                    <a:pt x="0" y="300"/>
                  </a:cubicBezTo>
                  <a:close/>
                  <a:moveTo>
                    <a:pt x="0" y="108"/>
                  </a:moveTo>
                  <a:lnTo>
                    <a:pt x="0" y="8"/>
                  </a:ln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lnTo>
                    <a:pt x="16" y="108"/>
                  </a:lnTo>
                  <a:cubicBezTo>
                    <a:pt x="16" y="113"/>
                    <a:pt x="12" y="116"/>
                    <a:pt x="8" y="116"/>
                  </a:cubicBezTo>
                  <a:cubicBezTo>
                    <a:pt x="3" y="116"/>
                    <a:pt x="0" y="113"/>
                    <a:pt x="0" y="108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8" name="Freeform 111"/>
            <p:cNvSpPr>
              <a:spLocks noEditPoints="1"/>
            </p:cNvSpPr>
            <p:nvPr/>
          </p:nvSpPr>
          <p:spPr bwMode="auto">
            <a:xfrm>
              <a:off x="911" y="1460"/>
              <a:ext cx="7" cy="228"/>
            </a:xfrm>
            <a:custGeom>
              <a:avLst/>
              <a:gdLst>
                <a:gd name="T0" fmla="*/ 0 w 16"/>
                <a:gd name="T1" fmla="*/ 194153 h 512"/>
                <a:gd name="T2" fmla="*/ 0 w 16"/>
                <a:gd name="T3" fmla="*/ 151008 h 512"/>
                <a:gd name="T4" fmla="*/ 3473 w 16"/>
                <a:gd name="T5" fmla="*/ 147926 h 512"/>
                <a:gd name="T6" fmla="*/ 6945 w 16"/>
                <a:gd name="T7" fmla="*/ 151008 h 512"/>
                <a:gd name="T8" fmla="*/ 6945 w 16"/>
                <a:gd name="T9" fmla="*/ 194153 h 512"/>
                <a:gd name="T10" fmla="*/ 3473 w 16"/>
                <a:gd name="T11" fmla="*/ 197235 h 512"/>
                <a:gd name="T12" fmla="*/ 0 w 16"/>
                <a:gd name="T13" fmla="*/ 194153 h 512"/>
                <a:gd name="T14" fmla="*/ 0 w 16"/>
                <a:gd name="T15" fmla="*/ 120190 h 512"/>
                <a:gd name="T16" fmla="*/ 0 w 16"/>
                <a:gd name="T17" fmla="*/ 77045 h 512"/>
                <a:gd name="T18" fmla="*/ 3473 w 16"/>
                <a:gd name="T19" fmla="*/ 73963 h 512"/>
                <a:gd name="T20" fmla="*/ 6945 w 16"/>
                <a:gd name="T21" fmla="*/ 77045 h 512"/>
                <a:gd name="T22" fmla="*/ 6945 w 16"/>
                <a:gd name="T23" fmla="*/ 120190 h 512"/>
                <a:gd name="T24" fmla="*/ 3473 w 16"/>
                <a:gd name="T25" fmla="*/ 123272 h 512"/>
                <a:gd name="T26" fmla="*/ 0 w 16"/>
                <a:gd name="T27" fmla="*/ 120190 h 512"/>
                <a:gd name="T28" fmla="*/ 0 w 16"/>
                <a:gd name="T29" fmla="*/ 46227 h 512"/>
                <a:gd name="T30" fmla="*/ 0 w 16"/>
                <a:gd name="T31" fmla="*/ 3082 h 512"/>
                <a:gd name="T32" fmla="*/ 3473 w 16"/>
                <a:gd name="T33" fmla="*/ 0 h 512"/>
                <a:gd name="T34" fmla="*/ 6945 w 16"/>
                <a:gd name="T35" fmla="*/ 3082 h 512"/>
                <a:gd name="T36" fmla="*/ 6945 w 16"/>
                <a:gd name="T37" fmla="*/ 46227 h 512"/>
                <a:gd name="T38" fmla="*/ 3473 w 16"/>
                <a:gd name="T39" fmla="*/ 49309 h 512"/>
                <a:gd name="T40" fmla="*/ 0 w 16"/>
                <a:gd name="T41" fmla="*/ 46227 h 5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512"/>
                <a:gd name="T65" fmla="*/ 16 w 16"/>
                <a:gd name="T66" fmla="*/ 512 h 5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512">
                  <a:moveTo>
                    <a:pt x="0" y="504"/>
                  </a:moveTo>
                  <a:lnTo>
                    <a:pt x="0" y="392"/>
                  </a:lnTo>
                  <a:cubicBezTo>
                    <a:pt x="0" y="387"/>
                    <a:pt x="4" y="384"/>
                    <a:pt x="8" y="384"/>
                  </a:cubicBezTo>
                  <a:cubicBezTo>
                    <a:pt x="13" y="384"/>
                    <a:pt x="16" y="387"/>
                    <a:pt x="16" y="392"/>
                  </a:cubicBezTo>
                  <a:lnTo>
                    <a:pt x="16" y="504"/>
                  </a:lnTo>
                  <a:cubicBezTo>
                    <a:pt x="16" y="508"/>
                    <a:pt x="13" y="512"/>
                    <a:pt x="8" y="512"/>
                  </a:cubicBezTo>
                  <a:cubicBezTo>
                    <a:pt x="4" y="512"/>
                    <a:pt x="0" y="508"/>
                    <a:pt x="0" y="504"/>
                  </a:cubicBezTo>
                  <a:close/>
                  <a:moveTo>
                    <a:pt x="0" y="312"/>
                  </a:moveTo>
                  <a:lnTo>
                    <a:pt x="0" y="200"/>
                  </a:lnTo>
                  <a:cubicBezTo>
                    <a:pt x="0" y="195"/>
                    <a:pt x="4" y="192"/>
                    <a:pt x="8" y="192"/>
                  </a:cubicBezTo>
                  <a:cubicBezTo>
                    <a:pt x="13" y="192"/>
                    <a:pt x="16" y="195"/>
                    <a:pt x="16" y="200"/>
                  </a:cubicBezTo>
                  <a:lnTo>
                    <a:pt x="16" y="312"/>
                  </a:lnTo>
                  <a:cubicBezTo>
                    <a:pt x="16" y="316"/>
                    <a:pt x="13" y="320"/>
                    <a:pt x="8" y="320"/>
                  </a:cubicBezTo>
                  <a:cubicBezTo>
                    <a:pt x="4" y="320"/>
                    <a:pt x="0" y="316"/>
                    <a:pt x="0" y="312"/>
                  </a:cubicBezTo>
                  <a:close/>
                  <a:moveTo>
                    <a:pt x="0" y="120"/>
                  </a:moveTo>
                  <a:lnTo>
                    <a:pt x="0" y="8"/>
                  </a:ln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6" y="3"/>
                    <a:pt x="16" y="8"/>
                  </a:cubicBezTo>
                  <a:lnTo>
                    <a:pt x="16" y="120"/>
                  </a:lnTo>
                  <a:cubicBezTo>
                    <a:pt x="16" y="124"/>
                    <a:pt x="13" y="128"/>
                    <a:pt x="8" y="128"/>
                  </a:cubicBezTo>
                  <a:cubicBezTo>
                    <a:pt x="4" y="128"/>
                    <a:pt x="0" y="124"/>
                    <a:pt x="0" y="120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9" name="Freeform 112"/>
            <p:cNvSpPr>
              <a:spLocks noEditPoints="1"/>
            </p:cNvSpPr>
            <p:nvPr/>
          </p:nvSpPr>
          <p:spPr bwMode="auto">
            <a:xfrm>
              <a:off x="2009" y="1462"/>
              <a:ext cx="7" cy="229"/>
            </a:xfrm>
            <a:custGeom>
              <a:avLst/>
              <a:gdLst>
                <a:gd name="T0" fmla="*/ 0 w 16"/>
                <a:gd name="T1" fmla="*/ 195703 h 512"/>
                <a:gd name="T2" fmla="*/ 0 w 16"/>
                <a:gd name="T3" fmla="*/ 152213 h 512"/>
                <a:gd name="T4" fmla="*/ 3473 w 16"/>
                <a:gd name="T5" fmla="*/ 149107 h 512"/>
                <a:gd name="T6" fmla="*/ 6945 w 16"/>
                <a:gd name="T7" fmla="*/ 152213 h 512"/>
                <a:gd name="T8" fmla="*/ 6945 w 16"/>
                <a:gd name="T9" fmla="*/ 195703 h 512"/>
                <a:gd name="T10" fmla="*/ 3473 w 16"/>
                <a:gd name="T11" fmla="*/ 198810 h 512"/>
                <a:gd name="T12" fmla="*/ 0 w 16"/>
                <a:gd name="T13" fmla="*/ 195703 h 512"/>
                <a:gd name="T14" fmla="*/ 0 w 16"/>
                <a:gd name="T15" fmla="*/ 121149 h 512"/>
                <a:gd name="T16" fmla="*/ 0 w 16"/>
                <a:gd name="T17" fmla="*/ 77660 h 512"/>
                <a:gd name="T18" fmla="*/ 3473 w 16"/>
                <a:gd name="T19" fmla="*/ 74553 h 512"/>
                <a:gd name="T20" fmla="*/ 6945 w 16"/>
                <a:gd name="T21" fmla="*/ 77660 h 512"/>
                <a:gd name="T22" fmla="*/ 6945 w 16"/>
                <a:gd name="T23" fmla="*/ 121149 h 512"/>
                <a:gd name="T24" fmla="*/ 3473 w 16"/>
                <a:gd name="T25" fmla="*/ 124256 h 512"/>
                <a:gd name="T26" fmla="*/ 0 w 16"/>
                <a:gd name="T27" fmla="*/ 121149 h 512"/>
                <a:gd name="T28" fmla="*/ 0 w 16"/>
                <a:gd name="T29" fmla="*/ 46596 h 512"/>
                <a:gd name="T30" fmla="*/ 0 w 16"/>
                <a:gd name="T31" fmla="*/ 3106 h 512"/>
                <a:gd name="T32" fmla="*/ 3473 w 16"/>
                <a:gd name="T33" fmla="*/ 0 h 512"/>
                <a:gd name="T34" fmla="*/ 6945 w 16"/>
                <a:gd name="T35" fmla="*/ 3106 h 512"/>
                <a:gd name="T36" fmla="*/ 6945 w 16"/>
                <a:gd name="T37" fmla="*/ 46596 h 512"/>
                <a:gd name="T38" fmla="*/ 3473 w 16"/>
                <a:gd name="T39" fmla="*/ 49702 h 512"/>
                <a:gd name="T40" fmla="*/ 0 w 16"/>
                <a:gd name="T41" fmla="*/ 46596 h 5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512"/>
                <a:gd name="T65" fmla="*/ 16 w 16"/>
                <a:gd name="T66" fmla="*/ 512 h 5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512">
                  <a:moveTo>
                    <a:pt x="0" y="504"/>
                  </a:moveTo>
                  <a:lnTo>
                    <a:pt x="0" y="392"/>
                  </a:lnTo>
                  <a:cubicBezTo>
                    <a:pt x="0" y="388"/>
                    <a:pt x="3" y="384"/>
                    <a:pt x="8" y="384"/>
                  </a:cubicBezTo>
                  <a:cubicBezTo>
                    <a:pt x="12" y="384"/>
                    <a:pt x="16" y="388"/>
                    <a:pt x="16" y="392"/>
                  </a:cubicBezTo>
                  <a:lnTo>
                    <a:pt x="16" y="504"/>
                  </a:lnTo>
                  <a:cubicBezTo>
                    <a:pt x="16" y="509"/>
                    <a:pt x="12" y="512"/>
                    <a:pt x="8" y="512"/>
                  </a:cubicBezTo>
                  <a:cubicBezTo>
                    <a:pt x="3" y="512"/>
                    <a:pt x="0" y="509"/>
                    <a:pt x="0" y="504"/>
                  </a:cubicBezTo>
                  <a:close/>
                  <a:moveTo>
                    <a:pt x="0" y="312"/>
                  </a:moveTo>
                  <a:lnTo>
                    <a:pt x="0" y="200"/>
                  </a:lnTo>
                  <a:cubicBezTo>
                    <a:pt x="0" y="196"/>
                    <a:pt x="3" y="192"/>
                    <a:pt x="8" y="192"/>
                  </a:cubicBezTo>
                  <a:cubicBezTo>
                    <a:pt x="12" y="192"/>
                    <a:pt x="16" y="196"/>
                    <a:pt x="16" y="200"/>
                  </a:cubicBezTo>
                  <a:lnTo>
                    <a:pt x="16" y="312"/>
                  </a:lnTo>
                  <a:cubicBezTo>
                    <a:pt x="16" y="317"/>
                    <a:pt x="12" y="320"/>
                    <a:pt x="8" y="320"/>
                  </a:cubicBezTo>
                  <a:cubicBezTo>
                    <a:pt x="3" y="320"/>
                    <a:pt x="0" y="317"/>
                    <a:pt x="0" y="312"/>
                  </a:cubicBezTo>
                  <a:close/>
                  <a:moveTo>
                    <a:pt x="0" y="120"/>
                  </a:moveTo>
                  <a:lnTo>
                    <a:pt x="0" y="8"/>
                  </a:ln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lnTo>
                    <a:pt x="16" y="120"/>
                  </a:lnTo>
                  <a:cubicBezTo>
                    <a:pt x="16" y="125"/>
                    <a:pt x="12" y="128"/>
                    <a:pt x="8" y="128"/>
                  </a:cubicBezTo>
                  <a:cubicBezTo>
                    <a:pt x="3" y="128"/>
                    <a:pt x="0" y="125"/>
                    <a:pt x="0" y="120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40" name="Freeform 113"/>
            <p:cNvSpPr>
              <a:spLocks noEditPoints="1"/>
            </p:cNvSpPr>
            <p:nvPr/>
          </p:nvSpPr>
          <p:spPr bwMode="auto">
            <a:xfrm>
              <a:off x="925" y="1452"/>
              <a:ext cx="1077" cy="8"/>
            </a:xfrm>
            <a:custGeom>
              <a:avLst/>
              <a:gdLst>
                <a:gd name="T0" fmla="*/ 51824 w 2432"/>
                <a:gd name="T1" fmla="*/ 0 h 16"/>
                <a:gd name="T2" fmla="*/ 51824 w 2432"/>
                <a:gd name="T3" fmla="*/ 7144 h 16"/>
                <a:gd name="T4" fmla="*/ 0 w 2432"/>
                <a:gd name="T5" fmla="*/ 3572 h 16"/>
                <a:gd name="T6" fmla="*/ 86374 w 2432"/>
                <a:gd name="T7" fmla="*/ 0 h 16"/>
                <a:gd name="T8" fmla="*/ 138198 w 2432"/>
                <a:gd name="T9" fmla="*/ 3572 h 16"/>
                <a:gd name="T10" fmla="*/ 86374 w 2432"/>
                <a:gd name="T11" fmla="*/ 7144 h 16"/>
                <a:gd name="T12" fmla="*/ 86374 w 2432"/>
                <a:gd name="T13" fmla="*/ 0 h 16"/>
                <a:gd name="T14" fmla="*/ 217662 w 2432"/>
                <a:gd name="T15" fmla="*/ 0 h 16"/>
                <a:gd name="T16" fmla="*/ 217662 w 2432"/>
                <a:gd name="T17" fmla="*/ 7144 h 16"/>
                <a:gd name="T18" fmla="*/ 165838 w 2432"/>
                <a:gd name="T19" fmla="*/ 3572 h 16"/>
                <a:gd name="T20" fmla="*/ 252212 w 2432"/>
                <a:gd name="T21" fmla="*/ 0 h 16"/>
                <a:gd name="T22" fmla="*/ 304036 w 2432"/>
                <a:gd name="T23" fmla="*/ 3572 h 16"/>
                <a:gd name="T24" fmla="*/ 252212 w 2432"/>
                <a:gd name="T25" fmla="*/ 7144 h 16"/>
                <a:gd name="T26" fmla="*/ 252212 w 2432"/>
                <a:gd name="T27" fmla="*/ 0 h 16"/>
                <a:gd name="T28" fmla="*/ 383501 w 2432"/>
                <a:gd name="T29" fmla="*/ 0 h 16"/>
                <a:gd name="T30" fmla="*/ 383501 w 2432"/>
                <a:gd name="T31" fmla="*/ 7144 h 16"/>
                <a:gd name="T32" fmla="*/ 331676 w 2432"/>
                <a:gd name="T33" fmla="*/ 3572 h 16"/>
                <a:gd name="T34" fmla="*/ 418050 w 2432"/>
                <a:gd name="T35" fmla="*/ 0 h 16"/>
                <a:gd name="T36" fmla="*/ 469874 w 2432"/>
                <a:gd name="T37" fmla="*/ 3572 h 16"/>
                <a:gd name="T38" fmla="*/ 418050 w 2432"/>
                <a:gd name="T39" fmla="*/ 7144 h 16"/>
                <a:gd name="T40" fmla="*/ 418050 w 2432"/>
                <a:gd name="T41" fmla="*/ 0 h 16"/>
                <a:gd name="T42" fmla="*/ 549339 w 2432"/>
                <a:gd name="T43" fmla="*/ 0 h 16"/>
                <a:gd name="T44" fmla="*/ 549339 w 2432"/>
                <a:gd name="T45" fmla="*/ 7144 h 16"/>
                <a:gd name="T46" fmla="*/ 497514 w 2432"/>
                <a:gd name="T47" fmla="*/ 3572 h 16"/>
                <a:gd name="T48" fmla="*/ 583888 w 2432"/>
                <a:gd name="T49" fmla="*/ 0 h 16"/>
                <a:gd name="T50" fmla="*/ 635713 w 2432"/>
                <a:gd name="T51" fmla="*/ 3572 h 16"/>
                <a:gd name="T52" fmla="*/ 583888 w 2432"/>
                <a:gd name="T53" fmla="*/ 7144 h 16"/>
                <a:gd name="T54" fmla="*/ 583888 w 2432"/>
                <a:gd name="T55" fmla="*/ 0 h 16"/>
                <a:gd name="T56" fmla="*/ 715176 w 2432"/>
                <a:gd name="T57" fmla="*/ 0 h 16"/>
                <a:gd name="T58" fmla="*/ 715176 w 2432"/>
                <a:gd name="T59" fmla="*/ 7144 h 16"/>
                <a:gd name="T60" fmla="*/ 663352 w 2432"/>
                <a:gd name="T61" fmla="*/ 3572 h 16"/>
                <a:gd name="T62" fmla="*/ 749726 w 2432"/>
                <a:gd name="T63" fmla="*/ 0 h 16"/>
                <a:gd name="T64" fmla="*/ 801550 w 2432"/>
                <a:gd name="T65" fmla="*/ 3572 h 16"/>
                <a:gd name="T66" fmla="*/ 749726 w 2432"/>
                <a:gd name="T67" fmla="*/ 7144 h 16"/>
                <a:gd name="T68" fmla="*/ 749726 w 2432"/>
                <a:gd name="T69" fmla="*/ 0 h 16"/>
                <a:gd name="T70" fmla="*/ 881014 w 2432"/>
                <a:gd name="T71" fmla="*/ 0 h 16"/>
                <a:gd name="T72" fmla="*/ 881014 w 2432"/>
                <a:gd name="T73" fmla="*/ 7144 h 16"/>
                <a:gd name="T74" fmla="*/ 829190 w 2432"/>
                <a:gd name="T75" fmla="*/ 3572 h 16"/>
                <a:gd name="T76" fmla="*/ 915564 w 2432"/>
                <a:gd name="T77" fmla="*/ 0 h 16"/>
                <a:gd name="T78" fmla="*/ 967389 w 2432"/>
                <a:gd name="T79" fmla="*/ 3572 h 16"/>
                <a:gd name="T80" fmla="*/ 915564 w 2432"/>
                <a:gd name="T81" fmla="*/ 7144 h 16"/>
                <a:gd name="T82" fmla="*/ 915564 w 2432"/>
                <a:gd name="T83" fmla="*/ 0 h 16"/>
                <a:gd name="T84" fmla="*/ 1046852 w 2432"/>
                <a:gd name="T85" fmla="*/ 0 h 16"/>
                <a:gd name="T86" fmla="*/ 1046852 w 2432"/>
                <a:gd name="T87" fmla="*/ 7144 h 16"/>
                <a:gd name="T88" fmla="*/ 995028 w 2432"/>
                <a:gd name="T89" fmla="*/ 3572 h 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32"/>
                <a:gd name="T136" fmla="*/ 0 h 16"/>
                <a:gd name="T137" fmla="*/ 2432 w 2432"/>
                <a:gd name="T138" fmla="*/ 16 h 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32" h="16">
                  <a:moveTo>
                    <a:pt x="8" y="0"/>
                  </a:moveTo>
                  <a:lnTo>
                    <a:pt x="120" y="0"/>
                  </a:lnTo>
                  <a:cubicBezTo>
                    <a:pt x="124" y="0"/>
                    <a:pt x="128" y="3"/>
                    <a:pt x="128" y="8"/>
                  </a:cubicBezTo>
                  <a:cubicBezTo>
                    <a:pt x="128" y="12"/>
                    <a:pt x="124" y="16"/>
                    <a:pt x="120" y="16"/>
                  </a:cubicBezTo>
                  <a:lnTo>
                    <a:pt x="8" y="16"/>
                  </a:lnTo>
                  <a:cubicBezTo>
                    <a:pt x="3" y="16"/>
                    <a:pt x="0" y="12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lose/>
                  <a:moveTo>
                    <a:pt x="200" y="0"/>
                  </a:moveTo>
                  <a:lnTo>
                    <a:pt x="312" y="0"/>
                  </a:lnTo>
                  <a:cubicBezTo>
                    <a:pt x="316" y="0"/>
                    <a:pt x="320" y="3"/>
                    <a:pt x="320" y="8"/>
                  </a:cubicBezTo>
                  <a:cubicBezTo>
                    <a:pt x="320" y="12"/>
                    <a:pt x="316" y="16"/>
                    <a:pt x="312" y="16"/>
                  </a:cubicBezTo>
                  <a:lnTo>
                    <a:pt x="200" y="16"/>
                  </a:lnTo>
                  <a:cubicBezTo>
                    <a:pt x="195" y="16"/>
                    <a:pt x="192" y="12"/>
                    <a:pt x="192" y="8"/>
                  </a:cubicBezTo>
                  <a:cubicBezTo>
                    <a:pt x="192" y="3"/>
                    <a:pt x="195" y="0"/>
                    <a:pt x="200" y="0"/>
                  </a:cubicBezTo>
                  <a:close/>
                  <a:moveTo>
                    <a:pt x="392" y="0"/>
                  </a:moveTo>
                  <a:lnTo>
                    <a:pt x="504" y="0"/>
                  </a:lnTo>
                  <a:cubicBezTo>
                    <a:pt x="508" y="0"/>
                    <a:pt x="512" y="3"/>
                    <a:pt x="512" y="8"/>
                  </a:cubicBezTo>
                  <a:cubicBezTo>
                    <a:pt x="512" y="12"/>
                    <a:pt x="508" y="16"/>
                    <a:pt x="504" y="16"/>
                  </a:cubicBezTo>
                  <a:lnTo>
                    <a:pt x="392" y="16"/>
                  </a:lnTo>
                  <a:cubicBezTo>
                    <a:pt x="387" y="16"/>
                    <a:pt x="384" y="12"/>
                    <a:pt x="384" y="8"/>
                  </a:cubicBezTo>
                  <a:cubicBezTo>
                    <a:pt x="384" y="3"/>
                    <a:pt x="387" y="0"/>
                    <a:pt x="392" y="0"/>
                  </a:cubicBezTo>
                  <a:close/>
                  <a:moveTo>
                    <a:pt x="584" y="0"/>
                  </a:moveTo>
                  <a:lnTo>
                    <a:pt x="696" y="0"/>
                  </a:lnTo>
                  <a:cubicBezTo>
                    <a:pt x="700" y="0"/>
                    <a:pt x="704" y="3"/>
                    <a:pt x="704" y="8"/>
                  </a:cubicBezTo>
                  <a:cubicBezTo>
                    <a:pt x="704" y="12"/>
                    <a:pt x="700" y="16"/>
                    <a:pt x="696" y="16"/>
                  </a:cubicBezTo>
                  <a:lnTo>
                    <a:pt x="584" y="16"/>
                  </a:lnTo>
                  <a:cubicBezTo>
                    <a:pt x="579" y="16"/>
                    <a:pt x="576" y="12"/>
                    <a:pt x="576" y="8"/>
                  </a:cubicBezTo>
                  <a:cubicBezTo>
                    <a:pt x="576" y="3"/>
                    <a:pt x="579" y="0"/>
                    <a:pt x="584" y="0"/>
                  </a:cubicBezTo>
                  <a:close/>
                  <a:moveTo>
                    <a:pt x="776" y="0"/>
                  </a:moveTo>
                  <a:lnTo>
                    <a:pt x="888" y="0"/>
                  </a:lnTo>
                  <a:cubicBezTo>
                    <a:pt x="892" y="0"/>
                    <a:pt x="896" y="3"/>
                    <a:pt x="896" y="8"/>
                  </a:cubicBezTo>
                  <a:cubicBezTo>
                    <a:pt x="896" y="12"/>
                    <a:pt x="892" y="16"/>
                    <a:pt x="888" y="16"/>
                  </a:cubicBezTo>
                  <a:lnTo>
                    <a:pt x="776" y="16"/>
                  </a:lnTo>
                  <a:cubicBezTo>
                    <a:pt x="771" y="16"/>
                    <a:pt x="768" y="12"/>
                    <a:pt x="768" y="8"/>
                  </a:cubicBezTo>
                  <a:cubicBezTo>
                    <a:pt x="768" y="3"/>
                    <a:pt x="771" y="0"/>
                    <a:pt x="776" y="0"/>
                  </a:cubicBezTo>
                  <a:close/>
                  <a:moveTo>
                    <a:pt x="968" y="0"/>
                  </a:moveTo>
                  <a:lnTo>
                    <a:pt x="1080" y="0"/>
                  </a:lnTo>
                  <a:cubicBezTo>
                    <a:pt x="1084" y="0"/>
                    <a:pt x="1088" y="3"/>
                    <a:pt x="1088" y="8"/>
                  </a:cubicBezTo>
                  <a:cubicBezTo>
                    <a:pt x="1088" y="12"/>
                    <a:pt x="1084" y="16"/>
                    <a:pt x="1080" y="16"/>
                  </a:cubicBezTo>
                  <a:lnTo>
                    <a:pt x="968" y="16"/>
                  </a:lnTo>
                  <a:cubicBezTo>
                    <a:pt x="963" y="16"/>
                    <a:pt x="960" y="12"/>
                    <a:pt x="960" y="8"/>
                  </a:cubicBezTo>
                  <a:cubicBezTo>
                    <a:pt x="960" y="3"/>
                    <a:pt x="963" y="0"/>
                    <a:pt x="968" y="0"/>
                  </a:cubicBezTo>
                  <a:close/>
                  <a:moveTo>
                    <a:pt x="1160" y="0"/>
                  </a:moveTo>
                  <a:lnTo>
                    <a:pt x="1272" y="0"/>
                  </a:lnTo>
                  <a:cubicBezTo>
                    <a:pt x="1276" y="0"/>
                    <a:pt x="1280" y="3"/>
                    <a:pt x="1280" y="8"/>
                  </a:cubicBezTo>
                  <a:cubicBezTo>
                    <a:pt x="1280" y="12"/>
                    <a:pt x="1276" y="16"/>
                    <a:pt x="1272" y="16"/>
                  </a:cubicBezTo>
                  <a:lnTo>
                    <a:pt x="1160" y="16"/>
                  </a:lnTo>
                  <a:cubicBezTo>
                    <a:pt x="1155" y="16"/>
                    <a:pt x="1152" y="12"/>
                    <a:pt x="1152" y="8"/>
                  </a:cubicBezTo>
                  <a:cubicBezTo>
                    <a:pt x="1152" y="3"/>
                    <a:pt x="1155" y="0"/>
                    <a:pt x="1160" y="0"/>
                  </a:cubicBezTo>
                  <a:close/>
                  <a:moveTo>
                    <a:pt x="1352" y="0"/>
                  </a:moveTo>
                  <a:lnTo>
                    <a:pt x="1464" y="0"/>
                  </a:lnTo>
                  <a:cubicBezTo>
                    <a:pt x="1468" y="0"/>
                    <a:pt x="1472" y="3"/>
                    <a:pt x="1472" y="8"/>
                  </a:cubicBezTo>
                  <a:cubicBezTo>
                    <a:pt x="1472" y="12"/>
                    <a:pt x="1468" y="16"/>
                    <a:pt x="1464" y="16"/>
                  </a:cubicBezTo>
                  <a:lnTo>
                    <a:pt x="1352" y="16"/>
                  </a:lnTo>
                  <a:cubicBezTo>
                    <a:pt x="1347" y="16"/>
                    <a:pt x="1344" y="12"/>
                    <a:pt x="1344" y="8"/>
                  </a:cubicBezTo>
                  <a:cubicBezTo>
                    <a:pt x="1344" y="3"/>
                    <a:pt x="1347" y="0"/>
                    <a:pt x="1352" y="0"/>
                  </a:cubicBezTo>
                  <a:close/>
                  <a:moveTo>
                    <a:pt x="1544" y="0"/>
                  </a:moveTo>
                  <a:lnTo>
                    <a:pt x="1656" y="0"/>
                  </a:lnTo>
                  <a:cubicBezTo>
                    <a:pt x="1660" y="0"/>
                    <a:pt x="1664" y="3"/>
                    <a:pt x="1664" y="8"/>
                  </a:cubicBezTo>
                  <a:cubicBezTo>
                    <a:pt x="1664" y="12"/>
                    <a:pt x="1660" y="16"/>
                    <a:pt x="1656" y="16"/>
                  </a:cubicBezTo>
                  <a:lnTo>
                    <a:pt x="1544" y="16"/>
                  </a:lnTo>
                  <a:cubicBezTo>
                    <a:pt x="1539" y="16"/>
                    <a:pt x="1536" y="12"/>
                    <a:pt x="1536" y="8"/>
                  </a:cubicBezTo>
                  <a:cubicBezTo>
                    <a:pt x="1536" y="3"/>
                    <a:pt x="1539" y="0"/>
                    <a:pt x="1544" y="0"/>
                  </a:cubicBezTo>
                  <a:close/>
                  <a:moveTo>
                    <a:pt x="1736" y="0"/>
                  </a:moveTo>
                  <a:lnTo>
                    <a:pt x="1848" y="0"/>
                  </a:lnTo>
                  <a:cubicBezTo>
                    <a:pt x="1852" y="0"/>
                    <a:pt x="1856" y="3"/>
                    <a:pt x="1856" y="8"/>
                  </a:cubicBezTo>
                  <a:cubicBezTo>
                    <a:pt x="1856" y="12"/>
                    <a:pt x="1852" y="16"/>
                    <a:pt x="1848" y="16"/>
                  </a:cubicBezTo>
                  <a:lnTo>
                    <a:pt x="1736" y="16"/>
                  </a:lnTo>
                  <a:cubicBezTo>
                    <a:pt x="1731" y="16"/>
                    <a:pt x="1728" y="12"/>
                    <a:pt x="1728" y="8"/>
                  </a:cubicBezTo>
                  <a:cubicBezTo>
                    <a:pt x="1728" y="3"/>
                    <a:pt x="1731" y="0"/>
                    <a:pt x="1736" y="0"/>
                  </a:cubicBezTo>
                  <a:close/>
                  <a:moveTo>
                    <a:pt x="1928" y="0"/>
                  </a:moveTo>
                  <a:lnTo>
                    <a:pt x="2040" y="0"/>
                  </a:lnTo>
                  <a:cubicBezTo>
                    <a:pt x="2044" y="0"/>
                    <a:pt x="2048" y="3"/>
                    <a:pt x="2048" y="8"/>
                  </a:cubicBezTo>
                  <a:cubicBezTo>
                    <a:pt x="2048" y="12"/>
                    <a:pt x="2044" y="16"/>
                    <a:pt x="2040" y="16"/>
                  </a:cubicBezTo>
                  <a:lnTo>
                    <a:pt x="1928" y="16"/>
                  </a:lnTo>
                  <a:cubicBezTo>
                    <a:pt x="1923" y="16"/>
                    <a:pt x="1920" y="12"/>
                    <a:pt x="1920" y="8"/>
                  </a:cubicBezTo>
                  <a:cubicBezTo>
                    <a:pt x="1920" y="3"/>
                    <a:pt x="1923" y="0"/>
                    <a:pt x="1928" y="0"/>
                  </a:cubicBezTo>
                  <a:close/>
                  <a:moveTo>
                    <a:pt x="2120" y="0"/>
                  </a:moveTo>
                  <a:lnTo>
                    <a:pt x="2232" y="0"/>
                  </a:lnTo>
                  <a:cubicBezTo>
                    <a:pt x="2236" y="0"/>
                    <a:pt x="2240" y="3"/>
                    <a:pt x="2240" y="8"/>
                  </a:cubicBezTo>
                  <a:cubicBezTo>
                    <a:pt x="2240" y="12"/>
                    <a:pt x="2236" y="16"/>
                    <a:pt x="2232" y="16"/>
                  </a:cubicBezTo>
                  <a:lnTo>
                    <a:pt x="2120" y="16"/>
                  </a:lnTo>
                  <a:cubicBezTo>
                    <a:pt x="2115" y="16"/>
                    <a:pt x="2112" y="12"/>
                    <a:pt x="2112" y="8"/>
                  </a:cubicBezTo>
                  <a:cubicBezTo>
                    <a:pt x="2112" y="3"/>
                    <a:pt x="2115" y="0"/>
                    <a:pt x="2120" y="0"/>
                  </a:cubicBezTo>
                  <a:close/>
                  <a:moveTo>
                    <a:pt x="2312" y="0"/>
                  </a:moveTo>
                  <a:lnTo>
                    <a:pt x="2424" y="0"/>
                  </a:lnTo>
                  <a:cubicBezTo>
                    <a:pt x="2428" y="0"/>
                    <a:pt x="2432" y="3"/>
                    <a:pt x="2432" y="8"/>
                  </a:cubicBezTo>
                  <a:cubicBezTo>
                    <a:pt x="2432" y="12"/>
                    <a:pt x="2428" y="16"/>
                    <a:pt x="2424" y="16"/>
                  </a:cubicBezTo>
                  <a:lnTo>
                    <a:pt x="2312" y="16"/>
                  </a:lnTo>
                  <a:cubicBezTo>
                    <a:pt x="2307" y="16"/>
                    <a:pt x="2304" y="12"/>
                    <a:pt x="2304" y="8"/>
                  </a:cubicBezTo>
                  <a:cubicBezTo>
                    <a:pt x="2304" y="3"/>
                    <a:pt x="2307" y="0"/>
                    <a:pt x="2312" y="0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41" name="Freeform 114"/>
            <p:cNvSpPr>
              <a:spLocks noEditPoints="1"/>
            </p:cNvSpPr>
            <p:nvPr/>
          </p:nvSpPr>
          <p:spPr bwMode="auto">
            <a:xfrm>
              <a:off x="1474" y="1317"/>
              <a:ext cx="7" cy="143"/>
            </a:xfrm>
            <a:custGeom>
              <a:avLst/>
              <a:gdLst>
                <a:gd name="T0" fmla="*/ 0 w 16"/>
                <a:gd name="T1" fmla="*/ 121414 h 319"/>
                <a:gd name="T2" fmla="*/ 0 w 16"/>
                <a:gd name="T3" fmla="*/ 77689 h 319"/>
                <a:gd name="T4" fmla="*/ 3473 w 16"/>
                <a:gd name="T5" fmla="*/ 74566 h 319"/>
                <a:gd name="T6" fmla="*/ 6945 w 16"/>
                <a:gd name="T7" fmla="*/ 77689 h 319"/>
                <a:gd name="T8" fmla="*/ 6945 w 16"/>
                <a:gd name="T9" fmla="*/ 121414 h 319"/>
                <a:gd name="T10" fmla="*/ 3473 w 16"/>
                <a:gd name="T11" fmla="*/ 124537 h 319"/>
                <a:gd name="T12" fmla="*/ 0 w 16"/>
                <a:gd name="T13" fmla="*/ 121414 h 319"/>
                <a:gd name="T14" fmla="*/ 0 w 16"/>
                <a:gd name="T15" fmla="*/ 46458 h 319"/>
                <a:gd name="T16" fmla="*/ 0 w 16"/>
                <a:gd name="T17" fmla="*/ 3123 h 319"/>
                <a:gd name="T18" fmla="*/ 3473 w 16"/>
                <a:gd name="T19" fmla="*/ 0 h 319"/>
                <a:gd name="T20" fmla="*/ 6945 w 16"/>
                <a:gd name="T21" fmla="*/ 3123 h 319"/>
                <a:gd name="T22" fmla="*/ 6945 w 16"/>
                <a:gd name="T23" fmla="*/ 46458 h 319"/>
                <a:gd name="T24" fmla="*/ 3473 w 16"/>
                <a:gd name="T25" fmla="*/ 49581 h 319"/>
                <a:gd name="T26" fmla="*/ 0 w 16"/>
                <a:gd name="T27" fmla="*/ 46458 h 3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319"/>
                <a:gd name="T44" fmla="*/ 16 w 16"/>
                <a:gd name="T45" fmla="*/ 319 h 3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319">
                  <a:moveTo>
                    <a:pt x="0" y="311"/>
                  </a:moveTo>
                  <a:lnTo>
                    <a:pt x="0" y="199"/>
                  </a:lnTo>
                  <a:cubicBezTo>
                    <a:pt x="0" y="194"/>
                    <a:pt x="4" y="191"/>
                    <a:pt x="8" y="191"/>
                  </a:cubicBezTo>
                  <a:cubicBezTo>
                    <a:pt x="13" y="191"/>
                    <a:pt x="16" y="194"/>
                    <a:pt x="16" y="199"/>
                  </a:cubicBezTo>
                  <a:lnTo>
                    <a:pt x="16" y="311"/>
                  </a:lnTo>
                  <a:cubicBezTo>
                    <a:pt x="16" y="315"/>
                    <a:pt x="13" y="319"/>
                    <a:pt x="8" y="319"/>
                  </a:cubicBezTo>
                  <a:cubicBezTo>
                    <a:pt x="4" y="319"/>
                    <a:pt x="0" y="315"/>
                    <a:pt x="0" y="311"/>
                  </a:cubicBezTo>
                  <a:close/>
                  <a:moveTo>
                    <a:pt x="0" y="119"/>
                  </a:move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lnTo>
                    <a:pt x="16" y="119"/>
                  </a:lnTo>
                  <a:cubicBezTo>
                    <a:pt x="16" y="123"/>
                    <a:pt x="13" y="127"/>
                    <a:pt x="8" y="127"/>
                  </a:cubicBezTo>
                  <a:cubicBezTo>
                    <a:pt x="4" y="127"/>
                    <a:pt x="0" y="123"/>
                    <a:pt x="0" y="119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42" name="Line 115"/>
            <p:cNvSpPr>
              <a:spLocks noChangeShapeType="1"/>
            </p:cNvSpPr>
            <p:nvPr/>
          </p:nvSpPr>
          <p:spPr bwMode="auto">
            <a:xfrm flipV="1">
              <a:off x="915" y="1658"/>
              <a:ext cx="0" cy="303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43" name="Rectangle 116"/>
            <p:cNvSpPr>
              <a:spLocks noChangeArrowheads="1"/>
            </p:cNvSpPr>
            <p:nvPr/>
          </p:nvSpPr>
          <p:spPr bwMode="auto">
            <a:xfrm>
              <a:off x="1509" y="2434"/>
              <a:ext cx="11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800" u="none">
                  <a:solidFill>
                    <a:srgbClr val="C00000"/>
                  </a:solidFill>
                </a:rPr>
                <a:t>发送窗口</a:t>
              </a:r>
              <a:r>
                <a:rPr lang="zh-CN" altLang="en-US" sz="1800" b="0" u="none">
                  <a:solidFill>
                    <a:srgbClr val="1A3868"/>
                  </a:solidFill>
                </a:rPr>
                <a:t>，</a:t>
              </a:r>
              <a:r>
                <a:rPr lang="en-US" altLang="zh-CN" sz="1800" b="0" u="none">
                  <a:solidFill>
                    <a:srgbClr val="1A3868"/>
                  </a:solidFill>
                </a:rPr>
                <a:t>15</a:t>
              </a:r>
              <a:r>
                <a:rPr lang="zh-CN" altLang="en-US" sz="1800" b="0" u="none">
                  <a:solidFill>
                    <a:srgbClr val="1A3868"/>
                  </a:solidFill>
                </a:rPr>
                <a:t>字节</a:t>
              </a:r>
            </a:p>
          </p:txBody>
        </p:sp>
        <p:sp>
          <p:nvSpPr>
            <p:cNvPr id="48244" name="Rectangle 117"/>
            <p:cNvSpPr>
              <a:spLocks noChangeArrowheads="1"/>
            </p:cNvSpPr>
            <p:nvPr/>
          </p:nvSpPr>
          <p:spPr bwMode="auto">
            <a:xfrm>
              <a:off x="3321" y="1264"/>
              <a:ext cx="78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400" b="0" u="none">
                  <a:solidFill>
                    <a:srgbClr val="1A3868"/>
                  </a:solidFill>
                </a:rPr>
                <a:t>发送窗口右边界</a:t>
              </a:r>
            </a:p>
          </p:txBody>
        </p:sp>
        <p:sp>
          <p:nvSpPr>
            <p:cNvPr id="48245" name="Rectangle 118"/>
            <p:cNvSpPr>
              <a:spLocks noChangeArrowheads="1"/>
            </p:cNvSpPr>
            <p:nvPr/>
          </p:nvSpPr>
          <p:spPr bwMode="auto">
            <a:xfrm>
              <a:off x="64" y="1264"/>
              <a:ext cx="78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400" b="0" u="none">
                  <a:solidFill>
                    <a:srgbClr val="1A3868"/>
                  </a:solidFill>
                </a:rPr>
                <a:t>发送窗口左边界</a:t>
              </a:r>
            </a:p>
          </p:txBody>
        </p:sp>
        <p:sp>
          <p:nvSpPr>
            <p:cNvPr id="48246" name="Rectangle 119"/>
            <p:cNvSpPr>
              <a:spLocks noChangeArrowheads="1"/>
            </p:cNvSpPr>
            <p:nvPr/>
          </p:nvSpPr>
          <p:spPr bwMode="auto">
            <a:xfrm>
              <a:off x="2040" y="1076"/>
              <a:ext cx="12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800" u="none">
                  <a:solidFill>
                    <a:srgbClr val="C00000"/>
                  </a:solidFill>
                </a:rPr>
                <a:t>已发送窗口</a:t>
              </a:r>
              <a:r>
                <a:rPr lang="zh-CN" altLang="en-US" sz="1800" b="0" u="none">
                  <a:solidFill>
                    <a:srgbClr val="1A3868"/>
                  </a:solidFill>
                </a:rPr>
                <a:t>，</a:t>
              </a:r>
              <a:r>
                <a:rPr lang="en-US" altLang="zh-CN" sz="1800" b="0" u="none">
                  <a:solidFill>
                    <a:srgbClr val="1A3868"/>
                  </a:solidFill>
                </a:rPr>
                <a:t>8</a:t>
              </a:r>
              <a:r>
                <a:rPr lang="zh-CN" altLang="en-US" sz="1800" b="0" u="none">
                  <a:solidFill>
                    <a:srgbClr val="1A3868"/>
                  </a:solidFill>
                </a:rPr>
                <a:t>字节</a:t>
              </a:r>
            </a:p>
          </p:txBody>
        </p:sp>
        <p:sp>
          <p:nvSpPr>
            <p:cNvPr id="48247" name="Rectangle 120"/>
            <p:cNvSpPr>
              <a:spLocks noChangeArrowheads="1"/>
            </p:cNvSpPr>
            <p:nvPr/>
          </p:nvSpPr>
          <p:spPr bwMode="auto">
            <a:xfrm>
              <a:off x="826" y="1076"/>
              <a:ext cx="10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800" u="none">
                  <a:solidFill>
                    <a:srgbClr val="C00000"/>
                  </a:solidFill>
                </a:rPr>
                <a:t>可用窗口</a:t>
              </a:r>
              <a:r>
                <a:rPr lang="zh-CN" altLang="en-US" sz="1800" b="0" u="none">
                  <a:solidFill>
                    <a:srgbClr val="1A3868"/>
                  </a:solidFill>
                </a:rPr>
                <a:t>，</a:t>
              </a:r>
              <a:r>
                <a:rPr lang="en-US" altLang="zh-CN" sz="1800" b="0" u="none">
                  <a:solidFill>
                    <a:srgbClr val="1A3868"/>
                  </a:solidFill>
                </a:rPr>
                <a:t>7</a:t>
              </a:r>
              <a:r>
                <a:rPr lang="zh-CN" altLang="en-US" sz="1800" b="0" u="none">
                  <a:solidFill>
                    <a:srgbClr val="1A3868"/>
                  </a:solidFill>
                </a:rPr>
                <a:t>字节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标题 1"/>
          <p:cNvSpPr>
            <a:spLocks noGrp="1"/>
          </p:cNvSpPr>
          <p:nvPr>
            <p:ph type="title" idx="4294967295"/>
          </p:nvPr>
        </p:nvSpPr>
        <p:spPr>
          <a:xfrm>
            <a:off x="357203" y="643724"/>
            <a:ext cx="6429375" cy="857250"/>
          </a:xfrm>
        </p:spPr>
        <p:txBody>
          <a:bodyPr/>
          <a:lstStyle/>
          <a:p>
            <a:pPr algn="l"/>
            <a:r>
              <a:rPr lang="en-US" altLang="zh-CN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TCP</a:t>
            </a:r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滑动窗口协议的特点</a:t>
            </a:r>
          </a:p>
        </p:txBody>
      </p:sp>
      <p:sp>
        <p:nvSpPr>
          <p:cNvPr id="49154" name="内容占位符 2"/>
          <p:cNvSpPr>
            <a:spLocks noGrp="1"/>
          </p:cNvSpPr>
          <p:nvPr>
            <p:ph idx="4294967295"/>
          </p:nvPr>
        </p:nvSpPr>
        <p:spPr>
          <a:xfrm>
            <a:off x="377839" y="1643850"/>
            <a:ext cx="5622921" cy="3143272"/>
          </a:xfrm>
        </p:spPr>
        <p:txBody>
          <a:bodyPr/>
          <a:lstStyle/>
          <a:p>
            <a:pPr marL="273050" indent="-273050">
              <a:lnSpc>
                <a:spcPct val="130000"/>
              </a:lnSpc>
            </a:pP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TCP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使用发送与接收缓冲区，以及滑动窗口机制控制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TCP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连接上的数据传输；</a:t>
            </a:r>
          </a:p>
          <a:p>
            <a:pPr marL="273050" indent="-273050">
              <a:lnSpc>
                <a:spcPct val="130000"/>
              </a:lnSpc>
            </a:pP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TCP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滑动窗口是面向字节的，它可以起到差错控制与流量控制的作用；</a:t>
            </a:r>
          </a:p>
          <a:p>
            <a:pPr marL="273050" indent="-273050">
              <a:lnSpc>
                <a:spcPct val="130000"/>
              </a:lnSpc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接收方可以在任何时候发送确认，窗口大小可以由接收方根据需要增大或减小；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theme/theme1.xml><?xml version="1.0" encoding="utf-8"?>
<a:theme xmlns:a="http://schemas.openxmlformats.org/drawingml/2006/main" name="1_16比9模版">
  <a:themeElements>
    <a:clrScheme name="1_16比9模版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_16比9模版">
      <a:majorFont>
        <a:latin typeface="Constantia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lnDef>
  </a:objectDefaults>
  <a:extraClrSchemeLst>
    <a:extraClrScheme>
      <a:clrScheme name="1_16比9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6比9模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6比9模版">
  <a:themeElements>
    <a:clrScheme name="16比9模版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6比9模版">
      <a:majorFont>
        <a:latin typeface="Constantia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lnDef>
  </a:objectDefaults>
  <a:extraClrSchemeLst>
    <a:extraClrScheme>
      <a:clrScheme name="16比9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比9模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16比9模版">
  <a:themeElements>
    <a:clrScheme name="2_16比9模版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2_16比9模版">
      <a:majorFont>
        <a:latin typeface="Constantia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lnDef>
  </a:objectDefaults>
  <a:extraClrSchemeLst>
    <a:extraClrScheme>
      <a:clrScheme name="2_16比9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6比9模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《计算机网络技术》母板</Template>
  <TotalTime>8607</TotalTime>
  <Words>1451</Words>
  <Application>Microsoft Office PowerPoint</Application>
  <PresentationFormat>自定义</PresentationFormat>
  <Paragraphs>235</Paragraphs>
  <Slides>17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1_16比9模版</vt:lpstr>
      <vt:lpstr>16比9模版</vt:lpstr>
      <vt:lpstr>2_16比9模版</vt:lpstr>
      <vt:lpstr>计算机网络技术</vt:lpstr>
      <vt:lpstr>幻灯片 2</vt:lpstr>
      <vt:lpstr>幻灯片 3</vt:lpstr>
      <vt:lpstr>一、滑动窗口</vt:lpstr>
      <vt:lpstr>幻灯片 5</vt:lpstr>
      <vt:lpstr>发送窗口与可用窗口</vt:lpstr>
      <vt:lpstr>窗口发送与字节类型的变化</vt:lpstr>
      <vt:lpstr>幻灯片 8</vt:lpstr>
      <vt:lpstr>TCP滑动窗口协议的特点</vt:lpstr>
      <vt:lpstr>二、选择重发策略</vt:lpstr>
      <vt:lpstr>接收字节流序号不连续的处理方法</vt:lpstr>
      <vt:lpstr>幻灯片 12</vt:lpstr>
      <vt:lpstr>三、重传计时器</vt:lpstr>
      <vt:lpstr>幻灯片 14</vt:lpstr>
      <vt:lpstr>设定重传计时器的时间值需要注意的问题</vt:lpstr>
      <vt:lpstr>计算重传时间的方法</vt:lpstr>
      <vt:lpstr>幻灯片 17</vt:lpstr>
    </vt:vector>
  </TitlesOfParts>
  <Company>tonecom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文件传输协议（一）</dc:title>
  <dc:creator>xjd</dc:creator>
  <cp:lastModifiedBy>WYX</cp:lastModifiedBy>
  <cp:revision>1040</cp:revision>
  <cp:lastPrinted>1999-06-03T07:41:47Z</cp:lastPrinted>
  <dcterms:created xsi:type="dcterms:W3CDTF">1999-05-31T06:37:31Z</dcterms:created>
  <dcterms:modified xsi:type="dcterms:W3CDTF">2014-05-21T01:11:25Z</dcterms:modified>
</cp:coreProperties>
</file>